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15"/>
  </p:notesMasterIdLst>
  <p:sldIdLst>
    <p:sldId id="330" r:id="rId3"/>
    <p:sldId id="257" r:id="rId4"/>
    <p:sldId id="258" r:id="rId5"/>
    <p:sldId id="299" r:id="rId6"/>
    <p:sldId id="305" r:id="rId7"/>
    <p:sldId id="326" r:id="rId8"/>
    <p:sldId id="327" r:id="rId9"/>
    <p:sldId id="267" r:id="rId10"/>
    <p:sldId id="319" r:id="rId11"/>
    <p:sldId id="279" r:id="rId12"/>
    <p:sldId id="294" r:id="rId13"/>
    <p:sldId id="27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aelle de jacquelot" initials="gdj" lastIdx="1" clrIdx="0">
    <p:extLst>
      <p:ext uri="{19B8F6BF-5375-455C-9EA6-DF929625EA0E}">
        <p15:presenceInfo xmlns:p15="http://schemas.microsoft.com/office/powerpoint/2012/main" userId="c48284ec14485da0" providerId="Windows Live"/>
      </p:ext>
    </p:extLst>
  </p:cmAuthor>
  <p:cmAuthor id="2" name="CécileH" initials="CHE" lastIdx="1" clrIdx="1">
    <p:extLst>
      <p:ext uri="{19B8F6BF-5375-455C-9EA6-DF929625EA0E}">
        <p15:presenceInfo xmlns:p15="http://schemas.microsoft.com/office/powerpoint/2012/main" userId="Cécile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3133" autoAdjust="0"/>
  </p:normalViewPr>
  <p:slideViewPr>
    <p:cSldViewPr snapToGrid="0">
      <p:cViewPr varScale="1">
        <p:scale>
          <a:sx n="60" d="100"/>
          <a:sy n="60" d="100"/>
        </p:scale>
        <p:origin x="1638" y="60"/>
      </p:cViewPr>
      <p:guideLst>
        <p:guide orient="horz" pos="2160"/>
        <p:guide pos="2880"/>
      </p:guideLst>
    </p:cSldViewPr>
  </p:slideViewPr>
  <p:outlineViewPr>
    <p:cViewPr>
      <p:scale>
        <a:sx n="33" d="100"/>
        <a:sy n="33" d="100"/>
      </p:scale>
      <p:origin x="0" y="-23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cie\Desktop\GI\tarverses%2050\CARTES\histogramm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cie\Desktop\GI\tarverses%2050\CARTES\histogramm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a:solidFill>
                  <a:schemeClr val="tx1"/>
                </a:solidFill>
              </a:rPr>
              <a:t>Thématiques</a:t>
            </a:r>
            <a:r>
              <a:rPr lang="en-US" baseline="0" dirty="0">
                <a:solidFill>
                  <a:schemeClr val="tx1"/>
                </a:solidFill>
              </a:rPr>
              <a:t> </a:t>
            </a:r>
            <a:r>
              <a:rPr lang="en-US" baseline="0" dirty="0" err="1">
                <a:solidFill>
                  <a:schemeClr val="tx1"/>
                </a:solidFill>
              </a:rPr>
              <a:t>d’intervention</a:t>
            </a:r>
            <a:r>
              <a:rPr lang="en-US" baseline="0" dirty="0">
                <a:solidFill>
                  <a:schemeClr val="tx1"/>
                </a:solidFill>
              </a:rPr>
              <a:t> / communes</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0CBC-4918-8D2B-14BECFA5F089}"/>
              </c:ext>
            </c:extLst>
          </c:dPt>
          <c:dPt>
            <c:idx val="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4-0CBC-4918-8D2B-14BECFA5F089}"/>
              </c:ext>
            </c:extLst>
          </c:dPt>
          <c:dPt>
            <c:idx val="3"/>
            <c:invertIfNegative val="0"/>
            <c:bubble3D val="0"/>
            <c:spPr>
              <a:solidFill>
                <a:srgbClr val="92D050"/>
              </a:solidFill>
              <a:ln>
                <a:noFill/>
              </a:ln>
              <a:effectLst/>
            </c:spPr>
            <c:extLst>
              <c:ext xmlns:c16="http://schemas.microsoft.com/office/drawing/2014/chart" uri="{C3380CC4-5D6E-409C-BE32-E72D297353CC}">
                <c16:uniqueId val="{00000005-0CBC-4918-8D2B-14BECFA5F089}"/>
              </c:ext>
            </c:extLst>
          </c:dPt>
          <c:dPt>
            <c:idx val="4"/>
            <c:invertIfNegative val="0"/>
            <c:bubble3D val="0"/>
            <c:spPr>
              <a:solidFill>
                <a:srgbClr val="FFFF00"/>
              </a:solidFill>
              <a:ln>
                <a:noFill/>
              </a:ln>
              <a:effectLst/>
            </c:spPr>
            <c:extLst>
              <c:ext xmlns:c16="http://schemas.microsoft.com/office/drawing/2014/chart" uri="{C3380CC4-5D6E-409C-BE32-E72D297353CC}">
                <c16:uniqueId val="{00000006-0CBC-4918-8D2B-14BECFA5F089}"/>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7-0CBC-4918-8D2B-14BECFA5F089}"/>
              </c:ext>
            </c:extLst>
          </c:dPt>
          <c:dPt>
            <c:idx val="6"/>
            <c:invertIfNegative val="0"/>
            <c:bubble3D val="0"/>
            <c:spPr>
              <a:solidFill>
                <a:srgbClr val="C00000"/>
              </a:solidFill>
              <a:ln>
                <a:noFill/>
              </a:ln>
              <a:effectLst/>
            </c:spPr>
            <c:extLst>
              <c:ext xmlns:c16="http://schemas.microsoft.com/office/drawing/2014/chart" uri="{C3380CC4-5D6E-409C-BE32-E72D297353CC}">
                <c16:uniqueId val="{00000008-0CBC-4918-8D2B-14BECFA5F089}"/>
              </c:ext>
            </c:extLst>
          </c:dPt>
          <c:dPt>
            <c:idx val="7"/>
            <c:invertIfNegative val="0"/>
            <c:bubble3D val="0"/>
            <c:spPr>
              <a:solidFill>
                <a:schemeClr val="bg2">
                  <a:lumMod val="50000"/>
                </a:schemeClr>
              </a:solidFill>
              <a:ln>
                <a:noFill/>
              </a:ln>
              <a:effectLst/>
            </c:spPr>
            <c:extLst>
              <c:ext xmlns:c16="http://schemas.microsoft.com/office/drawing/2014/chart" uri="{C3380CC4-5D6E-409C-BE32-E72D297353CC}">
                <c16:uniqueId val="{00000009-0CBC-4918-8D2B-14BECFA5F089}"/>
              </c:ext>
            </c:extLst>
          </c:dPt>
          <c:dPt>
            <c:idx val="8"/>
            <c:invertIfNegative val="0"/>
            <c:bubble3D val="0"/>
            <c:spPr>
              <a:solidFill>
                <a:srgbClr val="FFC000"/>
              </a:solidFill>
              <a:ln>
                <a:noFill/>
              </a:ln>
              <a:effectLst/>
            </c:spPr>
            <c:extLst>
              <c:ext xmlns:c16="http://schemas.microsoft.com/office/drawing/2014/chart" uri="{C3380CC4-5D6E-409C-BE32-E72D297353CC}">
                <c16:uniqueId val="{0000000A-0CBC-4918-8D2B-14BECFA5F089}"/>
              </c:ext>
            </c:extLst>
          </c:dPt>
          <c:dPt>
            <c:idx val="9"/>
            <c:invertIfNegative val="0"/>
            <c:bubble3D val="0"/>
            <c:spPr>
              <a:solidFill>
                <a:srgbClr val="00B0F0"/>
              </a:solidFill>
              <a:ln>
                <a:noFill/>
              </a:ln>
              <a:effectLst/>
            </c:spPr>
            <c:extLst>
              <c:ext xmlns:c16="http://schemas.microsoft.com/office/drawing/2014/chart" uri="{C3380CC4-5D6E-409C-BE32-E72D297353CC}">
                <c16:uniqueId val="{0000000B-0CBC-4918-8D2B-14BECFA5F089}"/>
              </c:ext>
            </c:extLst>
          </c:dPt>
          <c:cat>
            <c:strRef>
              <c:f>Feuil1!$A$2:$A$11</c:f>
              <c:strCache>
                <c:ptCount val="10"/>
                <c:pt idx="0">
                  <c:v>développement local</c:v>
                </c:pt>
                <c:pt idx="1">
                  <c:v>développement économique</c:v>
                </c:pt>
                <c:pt idx="2">
                  <c:v>eau et assainissement</c:v>
                </c:pt>
                <c:pt idx="3">
                  <c:v>Gestion des ressources naturelles</c:v>
                </c:pt>
                <c:pt idx="4">
                  <c:v>Sécurité alimentaire</c:v>
                </c:pt>
                <c:pt idx="5">
                  <c:v>éducation formation professionnelle</c:v>
                </c:pt>
                <c:pt idx="6">
                  <c:v>coopération transfrontalière</c:v>
                </c:pt>
                <c:pt idx="7">
                  <c:v>migration</c:v>
                </c:pt>
                <c:pt idx="8">
                  <c:v>santé</c:v>
                </c:pt>
                <c:pt idx="9">
                  <c:v>pastoralisme élevage</c:v>
                </c:pt>
              </c:strCache>
            </c:strRef>
          </c:cat>
          <c:val>
            <c:numRef>
              <c:f>Feuil1!$B$2:$B$11</c:f>
              <c:numCache>
                <c:formatCode>General</c:formatCode>
                <c:ptCount val="10"/>
                <c:pt idx="0">
                  <c:v>313</c:v>
                </c:pt>
                <c:pt idx="1">
                  <c:v>253</c:v>
                </c:pt>
                <c:pt idx="2">
                  <c:v>251</c:v>
                </c:pt>
                <c:pt idx="3">
                  <c:v>208</c:v>
                </c:pt>
                <c:pt idx="4">
                  <c:v>195</c:v>
                </c:pt>
                <c:pt idx="5">
                  <c:v>153</c:v>
                </c:pt>
                <c:pt idx="6">
                  <c:v>89</c:v>
                </c:pt>
                <c:pt idx="7">
                  <c:v>69</c:v>
                </c:pt>
                <c:pt idx="8">
                  <c:v>33</c:v>
                </c:pt>
                <c:pt idx="9">
                  <c:v>32</c:v>
                </c:pt>
              </c:numCache>
            </c:numRef>
          </c:val>
          <c:extLst>
            <c:ext xmlns:c16="http://schemas.microsoft.com/office/drawing/2014/chart" uri="{C3380CC4-5D6E-409C-BE32-E72D297353CC}">
              <c16:uniqueId val="{00000000-0CBC-4918-8D2B-14BECFA5F089}"/>
            </c:ext>
          </c:extLst>
        </c:ser>
        <c:dLbls>
          <c:showLegendKey val="0"/>
          <c:showVal val="0"/>
          <c:showCatName val="0"/>
          <c:showSerName val="0"/>
          <c:showPercent val="0"/>
          <c:showBubbleSize val="0"/>
        </c:dLbls>
        <c:gapWidth val="219"/>
        <c:overlap val="-27"/>
        <c:axId val="467185592"/>
        <c:axId val="467185920"/>
      </c:barChart>
      <c:catAx>
        <c:axId val="46718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67185920"/>
        <c:crosses val="autoZero"/>
        <c:auto val="1"/>
        <c:lblAlgn val="ctr"/>
        <c:lblOffset val="100"/>
        <c:noMultiLvlLbl val="0"/>
      </c:catAx>
      <c:valAx>
        <c:axId val="467185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67185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'projet temps'!$D$3</c:f>
              <c:strCache>
                <c:ptCount val="1"/>
                <c:pt idx="0">
                  <c:v>Coopération transfrontalière ( dev local, sécu alim, dev éco, eau et ass)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temps'!$D$4:$D$8</c:f>
              <c:numCache>
                <c:formatCode>General</c:formatCode>
                <c:ptCount val="5"/>
                <c:pt idx="1">
                  <c:v>1</c:v>
                </c:pt>
                <c:pt idx="2">
                  <c:v>2</c:v>
                </c:pt>
                <c:pt idx="3">
                  <c:v>5</c:v>
                </c:pt>
              </c:numCache>
            </c:numRef>
          </c:val>
          <c:extLst>
            <c:ext xmlns:c16="http://schemas.microsoft.com/office/drawing/2014/chart" uri="{C3380CC4-5D6E-409C-BE32-E72D297353CC}">
              <c16:uniqueId val="{00000000-6BE6-49B8-BE31-037F8CD89F4B}"/>
            </c:ext>
          </c:extLst>
        </c:ser>
        <c:ser>
          <c:idx val="2"/>
          <c:order val="2"/>
          <c:tx>
            <c:strRef>
              <c:f>'projet temps'!$E$3</c:f>
              <c:strCache>
                <c:ptCount val="1"/>
                <c:pt idx="0">
                  <c:v>Développement économique Sécu alim, education formation pro, GRN, dev loc</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temps'!$E$4:$E$8</c:f>
              <c:numCache>
                <c:formatCode>General</c:formatCode>
                <c:ptCount val="5"/>
                <c:pt idx="0">
                  <c:v>4</c:v>
                </c:pt>
                <c:pt idx="1">
                  <c:v>2</c:v>
                </c:pt>
                <c:pt idx="2">
                  <c:v>4</c:v>
                </c:pt>
                <c:pt idx="3">
                  <c:v>7</c:v>
                </c:pt>
              </c:numCache>
            </c:numRef>
          </c:val>
          <c:extLst>
            <c:ext xmlns:c16="http://schemas.microsoft.com/office/drawing/2014/chart" uri="{C3380CC4-5D6E-409C-BE32-E72D297353CC}">
              <c16:uniqueId val="{00000001-6BE6-49B8-BE31-037F8CD89F4B}"/>
            </c:ext>
          </c:extLst>
        </c:ser>
        <c:ser>
          <c:idx val="3"/>
          <c:order val="3"/>
          <c:tx>
            <c:strRef>
              <c:f>'projet temps'!$F$3</c:f>
              <c:strCache>
                <c:ptCount val="1"/>
                <c:pt idx="0">
                  <c:v>Dev local et autres thématiques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temps'!$F$4:$F$8</c:f>
              <c:numCache>
                <c:formatCode>General</c:formatCode>
                <c:ptCount val="5"/>
                <c:pt idx="0">
                  <c:v>9</c:v>
                </c:pt>
                <c:pt idx="1">
                  <c:v>9</c:v>
                </c:pt>
                <c:pt idx="2">
                  <c:v>12</c:v>
                </c:pt>
                <c:pt idx="3">
                  <c:v>5</c:v>
                </c:pt>
              </c:numCache>
            </c:numRef>
          </c:val>
          <c:extLst>
            <c:ext xmlns:c16="http://schemas.microsoft.com/office/drawing/2014/chart" uri="{C3380CC4-5D6E-409C-BE32-E72D297353CC}">
              <c16:uniqueId val="{00000002-6BE6-49B8-BE31-037F8CD89F4B}"/>
            </c:ext>
          </c:extLst>
        </c:ser>
        <c:ser>
          <c:idx val="4"/>
          <c:order val="4"/>
          <c:tx>
            <c:strRef>
              <c:f>'projet temps'!$G$3</c:f>
              <c:strCache>
                <c:ptCount val="1"/>
                <c:pt idx="0">
                  <c:v>migration/ dev éco et local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temps'!$G$4:$G$8</c:f>
              <c:numCache>
                <c:formatCode>General</c:formatCode>
                <c:ptCount val="5"/>
                <c:pt idx="0">
                  <c:v>2</c:v>
                </c:pt>
                <c:pt idx="2">
                  <c:v>4</c:v>
                </c:pt>
              </c:numCache>
            </c:numRef>
          </c:val>
          <c:extLst>
            <c:ext xmlns:c16="http://schemas.microsoft.com/office/drawing/2014/chart" uri="{C3380CC4-5D6E-409C-BE32-E72D297353CC}">
              <c16:uniqueId val="{00000003-6BE6-49B8-BE31-037F8CD89F4B}"/>
            </c:ext>
          </c:extLst>
        </c:ser>
        <c:ser>
          <c:idx val="5"/>
          <c:order val="5"/>
          <c:tx>
            <c:strRef>
              <c:f>'projet temps'!$H$3</c:f>
              <c:strCache>
                <c:ptCount val="1"/>
                <c:pt idx="0">
                  <c:v>Eau et ass/ GRN/ santé/ élevage et pastoralisme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temps'!$H$4:$H$8</c:f>
              <c:numCache>
                <c:formatCode>General</c:formatCode>
                <c:ptCount val="5"/>
                <c:pt idx="0">
                  <c:v>3</c:v>
                </c:pt>
                <c:pt idx="1">
                  <c:v>2</c:v>
                </c:pt>
                <c:pt idx="3">
                  <c:v>2</c:v>
                </c:pt>
              </c:numCache>
            </c:numRef>
          </c:val>
          <c:extLst>
            <c:ext xmlns:c16="http://schemas.microsoft.com/office/drawing/2014/chart" uri="{C3380CC4-5D6E-409C-BE32-E72D297353CC}">
              <c16:uniqueId val="{00000004-6BE6-49B8-BE31-037F8CD89F4B}"/>
            </c:ext>
          </c:extLst>
        </c:ser>
        <c:ser>
          <c:idx val="6"/>
          <c:order val="6"/>
          <c:tx>
            <c:strRef>
              <c:f>'projet temps'!$I$3</c:f>
              <c:strCache>
                <c:ptCount val="1"/>
                <c:pt idx="0">
                  <c:v>Santé Sécurité alimentaire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temps'!$I$4:$I$8</c:f>
              <c:numCache>
                <c:formatCode>General</c:formatCode>
                <c:ptCount val="5"/>
                <c:pt idx="0">
                  <c:v>1</c:v>
                </c:pt>
                <c:pt idx="2">
                  <c:v>2</c:v>
                </c:pt>
              </c:numCache>
            </c:numRef>
          </c:val>
          <c:extLst>
            <c:ext xmlns:c16="http://schemas.microsoft.com/office/drawing/2014/chart" uri="{C3380CC4-5D6E-409C-BE32-E72D297353CC}">
              <c16:uniqueId val="{00000005-6BE6-49B8-BE31-037F8CD89F4B}"/>
            </c:ext>
          </c:extLst>
        </c:ser>
        <c:ser>
          <c:idx val="7"/>
          <c:order val="7"/>
          <c:tx>
            <c:strRef>
              <c:f>'projet temps'!$J$3</c:f>
              <c:strCache>
                <c:ptCount val="1"/>
                <c:pt idx="0">
                  <c:v>Élevage et pastoralisme Sécu alim/grn</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temps'!$J$4:$J$8</c:f>
              <c:numCache>
                <c:formatCode>General</c:formatCode>
                <c:ptCount val="5"/>
                <c:pt idx="1">
                  <c:v>2</c:v>
                </c:pt>
                <c:pt idx="2">
                  <c:v>2</c:v>
                </c:pt>
                <c:pt idx="3">
                  <c:v>3</c:v>
                </c:pt>
              </c:numCache>
            </c:numRef>
          </c:val>
          <c:extLst>
            <c:ext xmlns:c16="http://schemas.microsoft.com/office/drawing/2014/chart" uri="{C3380CC4-5D6E-409C-BE32-E72D297353CC}">
              <c16:uniqueId val="{00000006-6BE6-49B8-BE31-037F8CD89F4B}"/>
            </c:ext>
          </c:extLst>
        </c:ser>
        <c:ser>
          <c:idx val="8"/>
          <c:order val="8"/>
          <c:tx>
            <c:strRef>
              <c:f>'projet temps'!$K$3</c:f>
              <c:strCache>
                <c:ptCount val="1"/>
                <c:pt idx="0">
                  <c:v>GRN  et sécu alim</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temps'!$K$4:$K$8</c:f>
              <c:numCache>
                <c:formatCode>General</c:formatCode>
                <c:ptCount val="5"/>
                <c:pt idx="2">
                  <c:v>2</c:v>
                </c:pt>
                <c:pt idx="3">
                  <c:v>2</c:v>
                </c:pt>
              </c:numCache>
            </c:numRef>
          </c:val>
          <c:extLst>
            <c:ext xmlns:c16="http://schemas.microsoft.com/office/drawing/2014/chart" uri="{C3380CC4-5D6E-409C-BE32-E72D297353CC}">
              <c16:uniqueId val="{00000007-6BE6-49B8-BE31-037F8CD89F4B}"/>
            </c:ext>
          </c:extLst>
        </c:ser>
        <c:ser>
          <c:idx val="9"/>
          <c:order val="9"/>
          <c:tx>
            <c:strRef>
              <c:f>'projet temps'!$L$3</c:f>
              <c:strCache>
                <c:ptCount val="1"/>
                <c:pt idx="0">
                  <c:v>Éducation et formation socio-professionnelle Santé</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'projet temps'!$B$4:$B$8</c:f>
              <c:strCache>
                <c:ptCount val="4"/>
                <c:pt idx="0">
                  <c:v>2010- 2013</c:v>
                </c:pt>
                <c:pt idx="1">
                  <c:v>2010- 2015</c:v>
                </c:pt>
                <c:pt idx="2">
                  <c:v>2010 - 2018</c:v>
                </c:pt>
                <c:pt idx="3">
                  <c:v>projet fini en 2020</c:v>
                </c:pt>
              </c:strCache>
            </c:strRef>
          </c:cat>
          <c:val>
            <c:numRef>
              <c:f>'projet temps'!$L$4:$L$8</c:f>
              <c:numCache>
                <c:formatCode>General</c:formatCode>
                <c:ptCount val="5"/>
                <c:pt idx="3">
                  <c:v>1</c:v>
                </c:pt>
              </c:numCache>
            </c:numRef>
          </c:val>
          <c:extLst>
            <c:ext xmlns:c16="http://schemas.microsoft.com/office/drawing/2014/chart" uri="{C3380CC4-5D6E-409C-BE32-E72D297353CC}">
              <c16:uniqueId val="{00000008-6BE6-49B8-BE31-037F8CD89F4B}"/>
            </c:ext>
          </c:extLst>
        </c:ser>
        <c:dLbls>
          <c:showLegendKey val="0"/>
          <c:showVal val="1"/>
          <c:showCatName val="0"/>
          <c:showSerName val="0"/>
          <c:showPercent val="0"/>
          <c:showBubbleSize val="0"/>
        </c:dLbls>
        <c:gapWidth val="75"/>
        <c:axId val="564164928"/>
        <c:axId val="564165256"/>
        <c:extLst>
          <c:ext xmlns:c15="http://schemas.microsoft.com/office/drawing/2012/chart" uri="{02D57815-91ED-43cb-92C2-25804820EDAC}">
            <c15:filteredBarSeries>
              <c15:ser>
                <c:idx val="0"/>
                <c:order val="0"/>
                <c:tx>
                  <c:strRef>
                    <c:extLst>
                      <c:ext uri="{02D57815-91ED-43cb-92C2-25804820EDAC}">
                        <c15:formulaRef>
                          <c15:sqref>'projet temps'!$C$3</c15:sqref>
                        </c15:formulaRef>
                      </c:ext>
                    </c:extLst>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'projet temps'!$B$4:$B$8</c15:sqref>
                        </c15:formulaRef>
                      </c:ext>
                    </c:extLst>
                    <c:strCache>
                      <c:ptCount val="4"/>
                      <c:pt idx="0">
                        <c:v>2010- 2013</c:v>
                      </c:pt>
                      <c:pt idx="1">
                        <c:v>2010- 2015</c:v>
                      </c:pt>
                      <c:pt idx="2">
                        <c:v>2010 - 2018</c:v>
                      </c:pt>
                      <c:pt idx="3">
                        <c:v>projet fini en 2020</c:v>
                      </c:pt>
                    </c:strCache>
                  </c:strRef>
                </c:cat>
                <c:val>
                  <c:numRef>
                    <c:extLst>
                      <c:ext uri="{02D57815-91ED-43cb-92C2-25804820EDAC}">
                        <c15:formulaRef>
                          <c15:sqref>'projet temps'!$C$4:$C$8</c15:sqref>
                        </c15:formulaRef>
                      </c:ext>
                    </c:extLst>
                    <c:numCache>
                      <c:formatCode>General</c:formatCode>
                      <c:ptCount val="5"/>
                    </c:numCache>
                  </c:numRef>
                </c:val>
                <c:extLst>
                  <c:ext xmlns:c16="http://schemas.microsoft.com/office/drawing/2014/chart" uri="{C3380CC4-5D6E-409C-BE32-E72D297353CC}">
                    <c16:uniqueId val="{00000009-6BE6-49B8-BE31-037F8CD89F4B}"/>
                  </c:ext>
                </c:extLst>
              </c15:ser>
            </c15:filteredBarSeries>
          </c:ext>
        </c:extLst>
      </c:barChart>
      <c:catAx>
        <c:axId val="56416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4165256"/>
        <c:crosses val="autoZero"/>
        <c:auto val="1"/>
        <c:lblAlgn val="ctr"/>
        <c:lblOffset val="100"/>
        <c:noMultiLvlLbl val="0"/>
      </c:catAx>
      <c:valAx>
        <c:axId val="5641652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64164928"/>
        <c:crosses val="autoZero"/>
        <c:crossBetween val="between"/>
      </c:valAx>
      <c:spPr>
        <a:noFill/>
        <a:ln>
          <a:noFill/>
        </a:ln>
        <a:effectLst/>
      </c:spPr>
    </c:plotArea>
    <c:legend>
      <c:legendPos val="r"/>
      <c:layout>
        <c:manualLayout>
          <c:xMode val="edge"/>
          <c:yMode val="edge"/>
          <c:x val="0.59361062316709712"/>
          <c:y val="6.4151185744906025E-2"/>
          <c:w val="0.39720754105859096"/>
          <c:h val="0.9012966450787902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 Sur 144 </a:t>
            </a:r>
            <a:r>
              <a:rPr lang="en-US" dirty="0" err="1"/>
              <a:t>projets</a:t>
            </a:r>
            <a:r>
              <a:rPr lang="en-US" dirty="0"/>
              <a:t>, </a:t>
            </a:r>
            <a:r>
              <a:rPr lang="en-US" dirty="0" err="1"/>
              <a:t>nombre</a:t>
            </a:r>
            <a:r>
              <a:rPr lang="en-US" dirty="0"/>
              <a:t> de </a:t>
            </a:r>
            <a:r>
              <a:rPr lang="en-US" dirty="0" err="1"/>
              <a:t>projets</a:t>
            </a:r>
            <a:r>
              <a:rPr lang="en-US" dirty="0"/>
              <a:t> </a:t>
            </a:r>
            <a:r>
              <a:rPr lang="en-US" dirty="0" err="1"/>
              <a:t>selon</a:t>
            </a:r>
            <a:r>
              <a:rPr lang="en-US" dirty="0"/>
              <a:t> les </a:t>
            </a:r>
            <a:r>
              <a:rPr lang="en-US" dirty="0" err="1"/>
              <a:t>cibles</a:t>
            </a:r>
            <a:r>
              <a:rPr lang="en-US" dirty="0"/>
              <a:t> </a:t>
            </a:r>
            <a:r>
              <a:rPr lang="en-US" dirty="0" err="1"/>
              <a:t>principales</a:t>
            </a:r>
            <a:r>
              <a:rPr lang="en-US" baseline="0" dirty="0"/>
              <a:t> </a:t>
            </a:r>
            <a:r>
              <a:rPr lang="en-US" dirty="0" err="1"/>
              <a:t>touchées</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title>
    <c:autoTitleDeleted val="0"/>
    <c:plotArea>
      <c:layout/>
      <c:barChart>
        <c:barDir val="col"/>
        <c:grouping val="clustered"/>
        <c:varyColors val="0"/>
        <c:ser>
          <c:idx val="0"/>
          <c:order val="0"/>
          <c:tx>
            <c:strRef>
              <c:f>beneficiare!$C$3</c:f>
              <c:strCache>
                <c:ptCount val="1"/>
                <c:pt idx="0">
                  <c:v>144</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beneficiare!$B$4:$B$8</c:f>
              <c:strCache>
                <c:ptCount val="5"/>
                <c:pt idx="0">
                  <c:v>collectivités territoriales</c:v>
                </c:pt>
                <c:pt idx="1">
                  <c:v>GIE</c:v>
                </c:pt>
                <c:pt idx="2">
                  <c:v>OP</c:v>
                </c:pt>
                <c:pt idx="3">
                  <c:v>jeunes</c:v>
                </c:pt>
                <c:pt idx="4">
                  <c:v>femmes</c:v>
                </c:pt>
              </c:strCache>
            </c:strRef>
          </c:cat>
          <c:val>
            <c:numRef>
              <c:f>beneficiare!$C$4:$C$8</c:f>
              <c:numCache>
                <c:formatCode>General</c:formatCode>
                <c:ptCount val="5"/>
                <c:pt idx="0">
                  <c:v>81</c:v>
                </c:pt>
                <c:pt idx="1">
                  <c:v>36</c:v>
                </c:pt>
                <c:pt idx="2">
                  <c:v>40</c:v>
                </c:pt>
                <c:pt idx="3">
                  <c:v>59</c:v>
                </c:pt>
                <c:pt idx="4">
                  <c:v>67</c:v>
                </c:pt>
              </c:numCache>
            </c:numRef>
          </c:val>
          <c:extLst>
            <c:ext xmlns:c16="http://schemas.microsoft.com/office/drawing/2014/chart" uri="{C3380CC4-5D6E-409C-BE32-E72D297353CC}">
              <c16:uniqueId val="{00000000-9EA2-423B-92EB-23D6B06A0991}"/>
            </c:ext>
          </c:extLst>
        </c:ser>
        <c:dLbls>
          <c:showLegendKey val="0"/>
          <c:showVal val="0"/>
          <c:showCatName val="0"/>
          <c:showSerName val="0"/>
          <c:showPercent val="0"/>
          <c:showBubbleSize val="0"/>
        </c:dLbls>
        <c:gapWidth val="150"/>
        <c:axId val="605923848"/>
        <c:axId val="605919256"/>
      </c:barChart>
      <c:catAx>
        <c:axId val="60592384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05919256"/>
        <c:crosses val="autoZero"/>
        <c:auto val="1"/>
        <c:lblAlgn val="ctr"/>
        <c:lblOffset val="100"/>
        <c:noMultiLvlLbl val="0"/>
      </c:catAx>
      <c:valAx>
        <c:axId val="605919256"/>
        <c:scaling>
          <c:orientation val="minMax"/>
        </c:scaling>
        <c:delete val="0"/>
        <c:axPos val="l"/>
        <c:majorGridlines>
          <c:spPr>
            <a:ln w="9525" cap="flat" cmpd="sng" algn="ctr">
              <a:solidFill>
                <a:schemeClr val="tx2">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605923848"/>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200" b="1" i="0" u="none" strike="noStrike" kern="1200" baseline="0">
                <a:solidFill>
                  <a:schemeClr val="tx1">
                    <a:lumMod val="95000"/>
                    <a:lumOff val="5000"/>
                  </a:schemeClr>
                </a:solidFill>
                <a:latin typeface="+mn-lt"/>
                <a:ea typeface="+mn-ea"/>
                <a:cs typeface="+mn-cs"/>
              </a:defRPr>
            </a:pPr>
            <a:endParaRPr lang="fr-FR"/>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9B252-118E-4C5F-B295-763685BBC676}"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fr-FR"/>
        </a:p>
      </dgm:t>
    </dgm:pt>
    <dgm:pt modelId="{5C11F7DC-583F-4E16-94F7-D0F3FD17527F}">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SN" sz="1100" b="1" dirty="0">
              <a:latin typeface="+mj-lt"/>
              <a:cs typeface="Arial" panose="020B0604020202020204" pitchFamily="34" charset="0"/>
            </a:rPr>
            <a:t>Similarité de situations socio- économiques, de modes de vie, d’habitants</a:t>
          </a:r>
          <a:r>
            <a:rPr lang="fr-SN" sz="1100" dirty="0">
              <a:latin typeface="+mj-lt"/>
              <a:cs typeface="Arial" panose="020B0604020202020204" pitchFamily="34" charset="0"/>
            </a:rPr>
            <a:t> : un bassin de vie commune mondialisé qui a recréé du sens au-delà des frontières issues du fait colonial.</a:t>
          </a:r>
          <a:endParaRPr lang="fr-FR" sz="1100" dirty="0"/>
        </a:p>
        <a:p>
          <a:pPr marL="0" lvl="0" defTabSz="666750">
            <a:lnSpc>
              <a:spcPct val="90000"/>
            </a:lnSpc>
            <a:spcBef>
              <a:spcPct val="0"/>
            </a:spcBef>
            <a:spcAft>
              <a:spcPct val="35000"/>
            </a:spcAft>
            <a:buNone/>
          </a:pPr>
          <a:endParaRPr lang="fr-FR" sz="1000" dirty="0"/>
        </a:p>
      </dgm:t>
    </dgm:pt>
    <dgm:pt modelId="{369EB2DE-AD6B-4D42-9F57-DF57EA9486D9}" type="parTrans" cxnId="{3C4A4108-9B4D-43DC-995C-2E19E61CE089}">
      <dgm:prSet/>
      <dgm:spPr/>
      <dgm:t>
        <a:bodyPr/>
        <a:lstStyle/>
        <a:p>
          <a:endParaRPr lang="fr-FR"/>
        </a:p>
      </dgm:t>
    </dgm:pt>
    <dgm:pt modelId="{7C155995-3225-4171-939C-D75840895CCF}" type="sibTrans" cxnId="{3C4A4108-9B4D-43DC-995C-2E19E61CE089}">
      <dgm:prSet/>
      <dgm:spPr/>
      <dgm:t>
        <a:bodyPr/>
        <a:lstStyle/>
        <a:p>
          <a:endParaRPr lang="fr-FR"/>
        </a:p>
      </dgm:t>
    </dgm:pt>
    <dgm:pt modelId="{C3782704-EB6A-4605-BD36-408E799D9D54}">
      <dgm:prSet phldrT="[Texte]" phldr="1"/>
      <dgm:spPr/>
      <dgm:t>
        <a:bodyPr/>
        <a:lstStyle/>
        <a:p>
          <a:endParaRPr lang="fr-FR"/>
        </a:p>
      </dgm:t>
    </dgm:pt>
    <dgm:pt modelId="{B7EEFEF8-C6C3-44F9-B188-B9807E2BCE8E}" type="parTrans" cxnId="{2D15C2F7-7BCC-4334-BC53-B6FD954F147D}">
      <dgm:prSet/>
      <dgm:spPr/>
      <dgm:t>
        <a:bodyPr/>
        <a:lstStyle/>
        <a:p>
          <a:endParaRPr lang="fr-FR"/>
        </a:p>
      </dgm:t>
    </dgm:pt>
    <dgm:pt modelId="{EC20B2A5-E249-48B8-AC52-A1705B9B52BD}" type="sibTrans" cxnId="{2D15C2F7-7BCC-4334-BC53-B6FD954F147D}">
      <dgm:prSet/>
      <dgm:spPr/>
      <dgm:t>
        <a:bodyPr/>
        <a:lstStyle/>
        <a:p>
          <a:endParaRPr lang="fr-FR"/>
        </a:p>
      </dgm:t>
    </dgm:pt>
    <dgm:pt modelId="{85E1D764-EFEE-44A5-B35C-348907539418}">
      <dgm:prSet phldrT="[Texte]" phldr="1"/>
      <dgm:spPr/>
      <dgm:t>
        <a:bodyPr/>
        <a:lstStyle/>
        <a:p>
          <a:endParaRPr lang="fr-FR"/>
        </a:p>
      </dgm:t>
    </dgm:pt>
    <dgm:pt modelId="{A96A294D-7C33-4B2A-85BC-2B52DA037126}" type="parTrans" cxnId="{14E353A7-24AA-4FEA-BBBF-4B76271DF83F}">
      <dgm:prSet/>
      <dgm:spPr/>
      <dgm:t>
        <a:bodyPr/>
        <a:lstStyle/>
        <a:p>
          <a:endParaRPr lang="fr-FR"/>
        </a:p>
      </dgm:t>
    </dgm:pt>
    <dgm:pt modelId="{429182A2-9083-4C4F-A67E-FC5B96ACCA85}" type="sibTrans" cxnId="{14E353A7-24AA-4FEA-BBBF-4B76271DF83F}">
      <dgm:prSet/>
      <dgm:spPr/>
      <dgm:t>
        <a:bodyPr/>
        <a:lstStyle/>
        <a:p>
          <a:endParaRPr lang="fr-FR"/>
        </a:p>
      </dgm:t>
    </dgm:pt>
    <dgm:pt modelId="{137880BD-6D89-45E1-8C3B-49CEC8CE8C18}">
      <dgm:prSet phldrT="[Texte]"/>
      <dgm:spPr/>
      <dgm:t>
        <a:bodyPr/>
        <a:lstStyle/>
        <a:p>
          <a:endParaRPr lang="fr-FR" dirty="0"/>
        </a:p>
      </dgm:t>
    </dgm:pt>
    <dgm:pt modelId="{14571C2C-3F2E-4B4E-8CC6-18B40FBD8352}" type="parTrans" cxnId="{BC83DF02-8C03-4D69-BF1E-3F24067FAE18}">
      <dgm:prSet/>
      <dgm:spPr/>
      <dgm:t>
        <a:bodyPr/>
        <a:lstStyle/>
        <a:p>
          <a:endParaRPr lang="fr-FR"/>
        </a:p>
      </dgm:t>
    </dgm:pt>
    <dgm:pt modelId="{41FB1EA9-CBB9-4981-A0F2-904B9C6FBD8A}" type="sibTrans" cxnId="{BC83DF02-8C03-4D69-BF1E-3F24067FAE18}">
      <dgm:prSet/>
      <dgm:spPr/>
      <dgm:t>
        <a:bodyPr/>
        <a:lstStyle/>
        <a:p>
          <a:endParaRPr lang="fr-FR"/>
        </a:p>
      </dgm:t>
    </dgm:pt>
    <dgm:pt modelId="{43D922FB-98BB-4D10-B171-5436304C5A47}">
      <dgm:prSet phldrT="[Texte]"/>
      <dgm:spPr/>
      <dgm:t>
        <a:bodyPr/>
        <a:lstStyle/>
        <a:p>
          <a:endParaRPr lang="fr-FR" b="1" dirty="0"/>
        </a:p>
      </dgm:t>
    </dgm:pt>
    <dgm:pt modelId="{E89EB899-7460-4284-AB57-74F28F586450}" type="parTrans" cxnId="{EA8646AB-68B7-4B64-9DE8-E8E82EC6CF3C}">
      <dgm:prSet/>
      <dgm:spPr/>
      <dgm:t>
        <a:bodyPr/>
        <a:lstStyle/>
        <a:p>
          <a:endParaRPr lang="fr-FR"/>
        </a:p>
      </dgm:t>
    </dgm:pt>
    <dgm:pt modelId="{E718D40C-659D-4B62-ABBB-B24EB03535D6}" type="sibTrans" cxnId="{EA8646AB-68B7-4B64-9DE8-E8E82EC6CF3C}">
      <dgm:prSet/>
      <dgm:spPr/>
      <dgm:t>
        <a:bodyPr/>
        <a:lstStyle/>
        <a:p>
          <a:endParaRPr lang="fr-FR"/>
        </a:p>
      </dgm:t>
    </dgm:pt>
    <dgm:pt modelId="{FF43236F-C059-421D-9043-36878A8C0BDC}">
      <dgm:prSet phldrT="[Texte]"/>
      <dgm:spPr/>
      <dgm:t>
        <a:bodyPr/>
        <a:lstStyle/>
        <a:p>
          <a:endParaRPr lang="fr-FR" dirty="0"/>
        </a:p>
      </dgm:t>
    </dgm:pt>
    <dgm:pt modelId="{10401177-A4BC-45A7-BA85-7BECB0173A58}" type="parTrans" cxnId="{429F2C3A-C2CA-42CD-806B-868E79B548E9}">
      <dgm:prSet/>
      <dgm:spPr/>
      <dgm:t>
        <a:bodyPr/>
        <a:lstStyle/>
        <a:p>
          <a:endParaRPr lang="fr-FR"/>
        </a:p>
      </dgm:t>
    </dgm:pt>
    <dgm:pt modelId="{EB5DCB33-6540-4049-BEDA-B859812387C0}" type="sibTrans" cxnId="{429F2C3A-C2CA-42CD-806B-868E79B548E9}">
      <dgm:prSet/>
      <dgm:spPr/>
      <dgm:t>
        <a:bodyPr/>
        <a:lstStyle/>
        <a:p>
          <a:endParaRPr lang="fr-FR"/>
        </a:p>
      </dgm:t>
    </dgm:pt>
    <dgm:pt modelId="{24DAD932-E03B-47DA-AFCC-71B31BEC7ADF}">
      <dgm:prSet phldrT="[Texte]"/>
      <dgm:spPr/>
      <dgm:t>
        <a:bodyPr/>
        <a:lstStyle/>
        <a:p>
          <a:endParaRPr lang="fr-FR"/>
        </a:p>
      </dgm:t>
    </dgm:pt>
    <dgm:pt modelId="{082FD71C-F9FC-406E-BBA0-313E1B9A4825}" type="parTrans" cxnId="{62969E36-2BCE-41E8-830F-0CE06D6FA7DB}">
      <dgm:prSet/>
      <dgm:spPr/>
      <dgm:t>
        <a:bodyPr/>
        <a:lstStyle/>
        <a:p>
          <a:endParaRPr lang="fr-FR"/>
        </a:p>
      </dgm:t>
    </dgm:pt>
    <dgm:pt modelId="{2E936D3E-24A4-456B-8FF6-5DC2C50DBA38}" type="sibTrans" cxnId="{62969E36-2BCE-41E8-830F-0CE06D6FA7DB}">
      <dgm:prSet/>
      <dgm:spPr/>
      <dgm:t>
        <a:bodyPr/>
        <a:lstStyle/>
        <a:p>
          <a:endParaRPr lang="fr-FR"/>
        </a:p>
      </dgm:t>
    </dgm:pt>
    <dgm:pt modelId="{FA233EB3-35A2-4076-8961-E2AF2BD583D8}">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SN" sz="1100" b="1" dirty="0">
              <a:latin typeface="+mj-lt"/>
              <a:cs typeface="Arial" panose="020B0604020202020204" pitchFamily="34" charset="0"/>
            </a:rPr>
            <a:t>Une opportunité que d’avoir des partenaires stratégiques engagés sur un territoire commun </a:t>
          </a:r>
          <a:r>
            <a:rPr lang="fr-SN" sz="1100" dirty="0">
              <a:latin typeface="+mj-lt"/>
              <a:cs typeface="Arial" panose="020B0604020202020204" pitchFamily="34" charset="0"/>
            </a:rPr>
            <a:t>et partageant un certain mode opératoire d’intervention </a:t>
          </a:r>
        </a:p>
        <a:p>
          <a:pPr marL="0" lvl="0" defTabSz="488950">
            <a:lnSpc>
              <a:spcPct val="90000"/>
            </a:lnSpc>
            <a:spcBef>
              <a:spcPct val="0"/>
            </a:spcBef>
            <a:spcAft>
              <a:spcPct val="35000"/>
            </a:spcAft>
            <a:buNone/>
          </a:pPr>
          <a:endParaRPr lang="fr-FR" sz="1000" dirty="0"/>
        </a:p>
      </dgm:t>
    </dgm:pt>
    <dgm:pt modelId="{EFC63077-0E1F-44D0-833C-DF3F7A92B1BF}" type="parTrans" cxnId="{BE7634B9-8FD0-49FE-B9AA-1C861E417102}">
      <dgm:prSet/>
      <dgm:spPr/>
      <dgm:t>
        <a:bodyPr/>
        <a:lstStyle/>
        <a:p>
          <a:endParaRPr lang="fr-FR"/>
        </a:p>
      </dgm:t>
    </dgm:pt>
    <dgm:pt modelId="{8F5E9660-5E66-416C-82A9-9C7AF32E7D8F}" type="sibTrans" cxnId="{BE7634B9-8FD0-49FE-B9AA-1C861E417102}">
      <dgm:prSet/>
      <dgm:spPr/>
      <dgm:t>
        <a:bodyPr/>
        <a:lstStyle/>
        <a:p>
          <a:endParaRPr lang="fr-FR"/>
        </a:p>
      </dgm:t>
    </dgm:pt>
    <dgm:pt modelId="{1E072091-A501-460A-A714-A60C6A22868F}">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100" b="1" dirty="0">
              <a:latin typeface="+mj-lt"/>
              <a:cs typeface="Arial" panose="020B0604020202020204" pitchFamily="34" charset="0"/>
            </a:rPr>
            <a:t>Un littoral devenu périphérie </a:t>
          </a:r>
          <a:r>
            <a:rPr lang="fr-FR" sz="1100" dirty="0">
              <a:latin typeface="+mj-lt"/>
              <a:cs typeface="Arial" panose="020B0604020202020204" pitchFamily="34" charset="0"/>
            </a:rPr>
            <a:t>avec perte des fonctions historiques, éloignement des capitales… </a:t>
          </a:r>
          <a:r>
            <a:rPr lang="fr-FR" sz="1100" b="1" dirty="0">
              <a:latin typeface="+mj-lt"/>
              <a:cs typeface="Arial" panose="020B0604020202020204" pitchFamily="34" charset="0"/>
            </a:rPr>
            <a:t>mais engagé dans divers processus de revitalisation</a:t>
          </a:r>
          <a:r>
            <a:rPr lang="fr-FR" sz="1100" dirty="0">
              <a:latin typeface="+mj-lt"/>
              <a:cs typeface="Arial" panose="020B0604020202020204" pitchFamily="34" charset="0"/>
            </a:rPr>
            <a:t>: territoire d’accueil, de transit avec une forte mobilité des biens et des personnes</a:t>
          </a:r>
          <a:endParaRPr lang="fr-SN" sz="1100" dirty="0">
            <a:latin typeface="+mj-lt"/>
            <a:cs typeface="Arial" panose="020B0604020202020204" pitchFamily="34" charset="0"/>
          </a:endParaRPr>
        </a:p>
        <a:p>
          <a:pPr marL="0" lvl="0" defTabSz="488950">
            <a:lnSpc>
              <a:spcPct val="90000"/>
            </a:lnSpc>
            <a:spcBef>
              <a:spcPct val="0"/>
            </a:spcBef>
            <a:spcAft>
              <a:spcPct val="35000"/>
            </a:spcAft>
            <a:buNone/>
          </a:pPr>
          <a:endParaRPr lang="fr-SN" sz="1000" dirty="0">
            <a:latin typeface="+mj-lt"/>
            <a:cs typeface="Arial" panose="020B0604020202020204" pitchFamily="34" charset="0"/>
          </a:endParaRPr>
        </a:p>
      </dgm:t>
    </dgm:pt>
    <dgm:pt modelId="{378D5CCA-4665-404A-877C-07A9D6115576}" type="parTrans" cxnId="{05B6A332-E7AC-42B4-BF0B-958080EE03D2}">
      <dgm:prSet/>
      <dgm:spPr/>
      <dgm:t>
        <a:bodyPr/>
        <a:lstStyle/>
        <a:p>
          <a:endParaRPr lang="fr-FR"/>
        </a:p>
      </dgm:t>
    </dgm:pt>
    <dgm:pt modelId="{133E53C6-B13B-47E4-94F9-0594D1C9C7E7}" type="sibTrans" cxnId="{05B6A332-E7AC-42B4-BF0B-958080EE03D2}">
      <dgm:prSet/>
      <dgm:spPr/>
      <dgm:t>
        <a:bodyPr/>
        <a:lstStyle/>
        <a:p>
          <a:endParaRPr lang="fr-FR"/>
        </a:p>
      </dgm:t>
    </dgm:pt>
    <dgm:pt modelId="{E2E6C313-8667-4989-B605-CC655DC0E173}">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b="1" dirty="0">
              <a:latin typeface="+mj-lt"/>
              <a:cs typeface="Arial" panose="020B0604020202020204" pitchFamily="34" charset="0"/>
            </a:rPr>
            <a:t>Un territoire en proie à des situations de transition</a:t>
          </a:r>
          <a:r>
            <a:rPr lang="fr-FR" dirty="0">
              <a:latin typeface="+mj-lt"/>
              <a:cs typeface="Arial" panose="020B0604020202020204" pitchFamily="34" charset="0"/>
            </a:rPr>
            <a:t>, de recomposition, de reconfiguration, d’innovations sociales mais peu étudiées</a:t>
          </a:r>
          <a:endParaRPr lang="fr-SN" dirty="0">
            <a:latin typeface="+mj-lt"/>
            <a:cs typeface="Arial" panose="020B0604020202020204" pitchFamily="34" charset="0"/>
          </a:endParaRPr>
        </a:p>
        <a:p>
          <a:pPr marL="0" lvl="0" defTabSz="488950">
            <a:lnSpc>
              <a:spcPct val="90000"/>
            </a:lnSpc>
            <a:spcBef>
              <a:spcPct val="0"/>
            </a:spcBef>
            <a:spcAft>
              <a:spcPct val="35000"/>
            </a:spcAft>
            <a:buNone/>
          </a:pPr>
          <a:endParaRPr lang="fr-SN" dirty="0">
            <a:latin typeface="+mj-lt"/>
            <a:cs typeface="Arial" panose="020B0604020202020204" pitchFamily="34" charset="0"/>
          </a:endParaRPr>
        </a:p>
      </dgm:t>
    </dgm:pt>
    <dgm:pt modelId="{E9453B2D-2192-4D7B-9127-FC64AC086873}" type="parTrans" cxnId="{54EC4B8A-5FE1-43C9-BF3B-0A6205E156C7}">
      <dgm:prSet/>
      <dgm:spPr/>
      <dgm:t>
        <a:bodyPr/>
        <a:lstStyle/>
        <a:p>
          <a:endParaRPr lang="fr-FR"/>
        </a:p>
      </dgm:t>
    </dgm:pt>
    <dgm:pt modelId="{CE7BA3CA-F7A5-4949-8CDC-87A6DD6FE414}" type="sibTrans" cxnId="{54EC4B8A-5FE1-43C9-BF3B-0A6205E156C7}">
      <dgm:prSet/>
      <dgm:spPr/>
      <dgm:t>
        <a:bodyPr/>
        <a:lstStyle/>
        <a:p>
          <a:endParaRPr lang="fr-FR"/>
        </a:p>
      </dgm:t>
    </dgm:pt>
    <dgm:pt modelId="{78E8F248-C2B0-4D32-841F-53E160E5D73D}">
      <dgm:prSet/>
      <dgm:spPr/>
      <dgm:t>
        <a:bodyPr/>
        <a:lstStyle/>
        <a:p>
          <a:r>
            <a:rPr lang="fr-SN" dirty="0">
              <a:latin typeface="+mj-lt"/>
              <a:cs typeface="Arial" panose="020B0604020202020204" pitchFamily="34" charset="0"/>
            </a:rPr>
            <a:t>Le BFS,</a:t>
          </a:r>
          <a:r>
            <a:rPr lang="fr-FR" b="1" dirty="0">
              <a:latin typeface="+mj-lt"/>
              <a:cs typeface="Arial" panose="020B0604020202020204" pitchFamily="34" charset="0"/>
            </a:rPr>
            <a:t> un espace de coopération et de compétition </a:t>
          </a:r>
          <a:r>
            <a:rPr lang="fr-FR" dirty="0">
              <a:latin typeface="+mj-lt"/>
              <a:cs typeface="Arial" panose="020B0604020202020204" pitchFamily="34" charset="0"/>
            </a:rPr>
            <a:t>combinant enjeux locaux, transfrontaliers, sous régionaux et  internationaux : territoires </a:t>
          </a:r>
          <a:r>
            <a:rPr lang="fr-SN" dirty="0">
              <a:latin typeface="+mj-lt"/>
            </a:rPr>
            <a:t>multi- situés appelant un partenariat inclusif </a:t>
          </a:r>
          <a:r>
            <a:rPr lang="fr-SN" dirty="0">
              <a:latin typeface="+mj-lt"/>
              <a:cs typeface="Arial" panose="020B0604020202020204" pitchFamily="34" charset="0"/>
            </a:rPr>
            <a:t> </a:t>
          </a:r>
        </a:p>
      </dgm:t>
    </dgm:pt>
    <dgm:pt modelId="{6827E31F-2C75-4B0E-BE22-0EA9FD524B26}" type="parTrans" cxnId="{D1F470F9-FC5E-4182-92FA-78889AE893B0}">
      <dgm:prSet/>
      <dgm:spPr/>
      <dgm:t>
        <a:bodyPr/>
        <a:lstStyle/>
        <a:p>
          <a:endParaRPr lang="fr-FR"/>
        </a:p>
      </dgm:t>
    </dgm:pt>
    <dgm:pt modelId="{6BA5E5B9-2DB2-4BE1-B6E6-477FEF4717E1}" type="sibTrans" cxnId="{D1F470F9-FC5E-4182-92FA-78889AE893B0}">
      <dgm:prSet/>
      <dgm:spPr/>
      <dgm:t>
        <a:bodyPr/>
        <a:lstStyle/>
        <a:p>
          <a:endParaRPr lang="fr-FR"/>
        </a:p>
      </dgm:t>
    </dgm:pt>
    <dgm:pt modelId="{020E48A6-F5B7-4DAC-9FC7-4FE0C76DD0DB}">
      <dgm:prSet/>
      <dgm:spPr/>
      <dgm:t>
        <a:bodyPr/>
        <a:lstStyle/>
        <a:p>
          <a:endParaRPr lang="fr-FR"/>
        </a:p>
      </dgm:t>
    </dgm:pt>
    <dgm:pt modelId="{01CB3D45-38DE-4EC0-B1F8-9F001A6B535D}" type="parTrans" cxnId="{C2540FB5-5CE9-40E3-BDF2-DE76E5E322D9}">
      <dgm:prSet/>
      <dgm:spPr/>
      <dgm:t>
        <a:bodyPr/>
        <a:lstStyle/>
        <a:p>
          <a:endParaRPr lang="fr-FR"/>
        </a:p>
      </dgm:t>
    </dgm:pt>
    <dgm:pt modelId="{E328470B-A099-4031-8C6F-04C4BB6D34E8}" type="sibTrans" cxnId="{C2540FB5-5CE9-40E3-BDF2-DE76E5E322D9}">
      <dgm:prSet/>
      <dgm:spPr/>
      <dgm:t>
        <a:bodyPr/>
        <a:lstStyle/>
        <a:p>
          <a:endParaRPr lang="fr-FR"/>
        </a:p>
      </dgm:t>
    </dgm:pt>
    <dgm:pt modelId="{C89FC577-A70F-4797-B264-1172779E9B78}">
      <dgm:prSet/>
      <dgm:spPr/>
      <dgm:t>
        <a:bodyPr/>
        <a:lstStyle/>
        <a:p>
          <a:endParaRPr lang="fr-FR"/>
        </a:p>
      </dgm:t>
    </dgm:pt>
    <dgm:pt modelId="{C0BF290B-7AE3-4C42-9F17-1E64D6004627}" type="parTrans" cxnId="{8B4DC4C4-0DFC-4759-986A-19F46C4C0691}">
      <dgm:prSet/>
      <dgm:spPr/>
      <dgm:t>
        <a:bodyPr/>
        <a:lstStyle/>
        <a:p>
          <a:endParaRPr lang="fr-FR"/>
        </a:p>
      </dgm:t>
    </dgm:pt>
    <dgm:pt modelId="{AE7AB890-648B-42C1-93AF-66550030636F}" type="sibTrans" cxnId="{8B4DC4C4-0DFC-4759-986A-19F46C4C0691}">
      <dgm:prSet/>
      <dgm:spPr/>
      <dgm:t>
        <a:bodyPr/>
        <a:lstStyle/>
        <a:p>
          <a:endParaRPr lang="fr-FR"/>
        </a:p>
      </dgm:t>
    </dgm:pt>
    <dgm:pt modelId="{6C161274-E3FD-4938-8CE1-C47A7C46DE28}" type="pres">
      <dgm:prSet presAssocID="{1A99B252-118E-4C5F-B295-763685BBC676}" presName="outerComposite" presStyleCnt="0">
        <dgm:presLayoutVars>
          <dgm:chMax val="5"/>
          <dgm:dir/>
          <dgm:resizeHandles val="exact"/>
        </dgm:presLayoutVars>
      </dgm:prSet>
      <dgm:spPr/>
    </dgm:pt>
    <dgm:pt modelId="{BC9C6516-3428-4593-91DA-510BD34A0827}" type="pres">
      <dgm:prSet presAssocID="{1A99B252-118E-4C5F-B295-763685BBC676}" presName="dummyMaxCanvas" presStyleCnt="0">
        <dgm:presLayoutVars/>
      </dgm:prSet>
      <dgm:spPr/>
    </dgm:pt>
    <dgm:pt modelId="{6B81A456-1C00-4455-8AC3-C401CF4BB924}" type="pres">
      <dgm:prSet presAssocID="{1A99B252-118E-4C5F-B295-763685BBC676}" presName="FiveNodes_1" presStyleLbl="node1" presStyleIdx="0" presStyleCnt="5">
        <dgm:presLayoutVars>
          <dgm:bulletEnabled val="1"/>
        </dgm:presLayoutVars>
      </dgm:prSet>
      <dgm:spPr/>
    </dgm:pt>
    <dgm:pt modelId="{88E36175-501C-4435-A8C3-239373C933A4}" type="pres">
      <dgm:prSet presAssocID="{1A99B252-118E-4C5F-B295-763685BBC676}" presName="FiveNodes_2" presStyleLbl="node1" presStyleIdx="1" presStyleCnt="5" custLinFactNeighborX="786" custLinFactNeighborY="-4496">
        <dgm:presLayoutVars>
          <dgm:bulletEnabled val="1"/>
        </dgm:presLayoutVars>
      </dgm:prSet>
      <dgm:spPr/>
    </dgm:pt>
    <dgm:pt modelId="{AB877227-0269-41B7-99AA-A21BA99A35FA}" type="pres">
      <dgm:prSet presAssocID="{1A99B252-118E-4C5F-B295-763685BBC676}" presName="FiveNodes_3" presStyleLbl="node1" presStyleIdx="2" presStyleCnt="5" custScaleY="114293">
        <dgm:presLayoutVars>
          <dgm:bulletEnabled val="1"/>
        </dgm:presLayoutVars>
      </dgm:prSet>
      <dgm:spPr/>
    </dgm:pt>
    <dgm:pt modelId="{B919B0AB-494A-44C3-B791-6F3FB0C25A60}" type="pres">
      <dgm:prSet presAssocID="{1A99B252-118E-4C5F-B295-763685BBC676}" presName="FiveNodes_4" presStyleLbl="node1" presStyleIdx="3" presStyleCnt="5" custLinFactNeighborX="888" custLinFactNeighborY="3453">
        <dgm:presLayoutVars>
          <dgm:bulletEnabled val="1"/>
        </dgm:presLayoutVars>
      </dgm:prSet>
      <dgm:spPr/>
    </dgm:pt>
    <dgm:pt modelId="{A49C231D-BCE8-4898-B5B7-3DBB7D789D4E}" type="pres">
      <dgm:prSet presAssocID="{1A99B252-118E-4C5F-B295-763685BBC676}" presName="FiveNodes_5" presStyleLbl="node1" presStyleIdx="4" presStyleCnt="5" custScaleX="97391" custScaleY="84754" custLinFactNeighborX="999" custLinFactNeighborY="-6105">
        <dgm:presLayoutVars>
          <dgm:bulletEnabled val="1"/>
        </dgm:presLayoutVars>
      </dgm:prSet>
      <dgm:spPr/>
    </dgm:pt>
    <dgm:pt modelId="{2C4460FF-40AE-4EBE-984A-79EF568AF8D9}" type="pres">
      <dgm:prSet presAssocID="{1A99B252-118E-4C5F-B295-763685BBC676}" presName="FiveConn_1-2" presStyleLbl="fgAccFollowNode1" presStyleIdx="0" presStyleCnt="4">
        <dgm:presLayoutVars>
          <dgm:bulletEnabled val="1"/>
        </dgm:presLayoutVars>
      </dgm:prSet>
      <dgm:spPr/>
    </dgm:pt>
    <dgm:pt modelId="{81E19A35-D154-4978-98BB-820215458A16}" type="pres">
      <dgm:prSet presAssocID="{1A99B252-118E-4C5F-B295-763685BBC676}" presName="FiveConn_2-3" presStyleLbl="fgAccFollowNode1" presStyleIdx="1" presStyleCnt="4">
        <dgm:presLayoutVars>
          <dgm:bulletEnabled val="1"/>
        </dgm:presLayoutVars>
      </dgm:prSet>
      <dgm:spPr/>
    </dgm:pt>
    <dgm:pt modelId="{6B74A1EE-0F93-473A-AFFA-AC94B8DE947B}" type="pres">
      <dgm:prSet presAssocID="{1A99B252-118E-4C5F-B295-763685BBC676}" presName="FiveConn_3-4" presStyleLbl="fgAccFollowNode1" presStyleIdx="2" presStyleCnt="4">
        <dgm:presLayoutVars>
          <dgm:bulletEnabled val="1"/>
        </dgm:presLayoutVars>
      </dgm:prSet>
      <dgm:spPr/>
    </dgm:pt>
    <dgm:pt modelId="{AFBA30DB-A523-4084-9A33-52BF73D53335}" type="pres">
      <dgm:prSet presAssocID="{1A99B252-118E-4C5F-B295-763685BBC676}" presName="FiveConn_4-5" presStyleLbl="fgAccFollowNode1" presStyleIdx="3" presStyleCnt="4">
        <dgm:presLayoutVars>
          <dgm:bulletEnabled val="1"/>
        </dgm:presLayoutVars>
      </dgm:prSet>
      <dgm:spPr/>
    </dgm:pt>
    <dgm:pt modelId="{9F5A4C45-6866-4AEE-B1B4-E0BE5B36E7C1}" type="pres">
      <dgm:prSet presAssocID="{1A99B252-118E-4C5F-B295-763685BBC676}" presName="FiveNodes_1_text" presStyleLbl="node1" presStyleIdx="4" presStyleCnt="5">
        <dgm:presLayoutVars>
          <dgm:bulletEnabled val="1"/>
        </dgm:presLayoutVars>
      </dgm:prSet>
      <dgm:spPr/>
    </dgm:pt>
    <dgm:pt modelId="{A641473D-ABC3-4C91-80D4-EB794D0A7036}" type="pres">
      <dgm:prSet presAssocID="{1A99B252-118E-4C5F-B295-763685BBC676}" presName="FiveNodes_2_text" presStyleLbl="node1" presStyleIdx="4" presStyleCnt="5">
        <dgm:presLayoutVars>
          <dgm:bulletEnabled val="1"/>
        </dgm:presLayoutVars>
      </dgm:prSet>
      <dgm:spPr/>
    </dgm:pt>
    <dgm:pt modelId="{8E957237-BB34-43C1-9341-ABBDCB18B693}" type="pres">
      <dgm:prSet presAssocID="{1A99B252-118E-4C5F-B295-763685BBC676}" presName="FiveNodes_3_text" presStyleLbl="node1" presStyleIdx="4" presStyleCnt="5">
        <dgm:presLayoutVars>
          <dgm:bulletEnabled val="1"/>
        </dgm:presLayoutVars>
      </dgm:prSet>
      <dgm:spPr/>
    </dgm:pt>
    <dgm:pt modelId="{8184940D-F409-48BB-B1F7-EBB75AE8DCEA}" type="pres">
      <dgm:prSet presAssocID="{1A99B252-118E-4C5F-B295-763685BBC676}" presName="FiveNodes_4_text" presStyleLbl="node1" presStyleIdx="4" presStyleCnt="5">
        <dgm:presLayoutVars>
          <dgm:bulletEnabled val="1"/>
        </dgm:presLayoutVars>
      </dgm:prSet>
      <dgm:spPr/>
    </dgm:pt>
    <dgm:pt modelId="{C0C7C74F-626D-4904-8988-3A0E1068D763}" type="pres">
      <dgm:prSet presAssocID="{1A99B252-118E-4C5F-B295-763685BBC676}" presName="FiveNodes_5_text" presStyleLbl="node1" presStyleIdx="4" presStyleCnt="5">
        <dgm:presLayoutVars>
          <dgm:bulletEnabled val="1"/>
        </dgm:presLayoutVars>
      </dgm:prSet>
      <dgm:spPr/>
    </dgm:pt>
  </dgm:ptLst>
  <dgm:cxnLst>
    <dgm:cxn modelId="{504AA100-977D-498C-82B0-F27B313E33E7}" type="presOf" srcId="{FA233EB3-35A2-4076-8961-E2AF2BD583D8}" destId="{88E36175-501C-4435-A8C3-239373C933A4}" srcOrd="0" destOrd="0" presId="urn:microsoft.com/office/officeart/2005/8/layout/vProcess5"/>
    <dgm:cxn modelId="{BC83DF02-8C03-4D69-BF1E-3F24067FAE18}" srcId="{1A99B252-118E-4C5F-B295-763685BBC676}" destId="{137880BD-6D89-45E1-8C3B-49CEC8CE8C18}" srcOrd="7" destOrd="0" parTransId="{14571C2C-3F2E-4B4E-8CC6-18B40FBD8352}" sibTransId="{41FB1EA9-CBB9-4981-A0F2-904B9C6FBD8A}"/>
    <dgm:cxn modelId="{A74E1405-2EFD-418B-9DEB-BA614DB332AB}" type="presOf" srcId="{1E072091-A501-460A-A714-A60C6A22868F}" destId="{AB877227-0269-41B7-99AA-A21BA99A35FA}" srcOrd="0" destOrd="0" presId="urn:microsoft.com/office/officeart/2005/8/layout/vProcess5"/>
    <dgm:cxn modelId="{3C4A4108-9B4D-43DC-995C-2E19E61CE089}" srcId="{1A99B252-118E-4C5F-B295-763685BBC676}" destId="{5C11F7DC-583F-4E16-94F7-D0F3FD17527F}" srcOrd="0" destOrd="0" parTransId="{369EB2DE-AD6B-4D42-9F57-DF57EA9486D9}" sibTransId="{7C155995-3225-4171-939C-D75840895CCF}"/>
    <dgm:cxn modelId="{8145C10E-2EEA-4E73-9D57-2226AA5609E5}" type="presOf" srcId="{FA233EB3-35A2-4076-8961-E2AF2BD583D8}" destId="{A641473D-ABC3-4C91-80D4-EB794D0A7036}" srcOrd="1" destOrd="0" presId="urn:microsoft.com/office/officeart/2005/8/layout/vProcess5"/>
    <dgm:cxn modelId="{FEAE0610-9484-4541-BC19-F674183BFB72}" type="presOf" srcId="{78E8F248-C2B0-4D32-841F-53E160E5D73D}" destId="{A49C231D-BCE8-4898-B5B7-3DBB7D789D4E}" srcOrd="0" destOrd="0" presId="urn:microsoft.com/office/officeart/2005/8/layout/vProcess5"/>
    <dgm:cxn modelId="{05B6A332-E7AC-42B4-BF0B-958080EE03D2}" srcId="{1A99B252-118E-4C5F-B295-763685BBC676}" destId="{1E072091-A501-460A-A714-A60C6A22868F}" srcOrd="2" destOrd="0" parTransId="{378D5CCA-4665-404A-877C-07A9D6115576}" sibTransId="{133E53C6-B13B-47E4-94F9-0594D1C9C7E7}"/>
    <dgm:cxn modelId="{62969E36-2BCE-41E8-830F-0CE06D6FA7DB}" srcId="{1A99B252-118E-4C5F-B295-763685BBC676}" destId="{24DAD932-E03B-47DA-AFCC-71B31BEC7ADF}" srcOrd="10" destOrd="0" parTransId="{082FD71C-F9FC-406E-BBA0-313E1B9A4825}" sibTransId="{2E936D3E-24A4-456B-8FF6-5DC2C50DBA38}"/>
    <dgm:cxn modelId="{429F2C3A-C2CA-42CD-806B-868E79B548E9}" srcId="{1A99B252-118E-4C5F-B295-763685BBC676}" destId="{FF43236F-C059-421D-9043-36878A8C0BDC}" srcOrd="9" destOrd="0" parTransId="{10401177-A4BC-45A7-BA85-7BECB0173A58}" sibTransId="{EB5DCB33-6540-4049-BEDA-B859812387C0}"/>
    <dgm:cxn modelId="{3464EC48-1924-4B09-BB1B-89EF37E22CC8}" type="presOf" srcId="{1A99B252-118E-4C5F-B295-763685BBC676}" destId="{6C161274-E3FD-4938-8CE1-C47A7C46DE28}" srcOrd="0" destOrd="0" presId="urn:microsoft.com/office/officeart/2005/8/layout/vProcess5"/>
    <dgm:cxn modelId="{C232E76A-FB05-4301-BEA8-59DD8438E695}" type="presOf" srcId="{E2E6C313-8667-4989-B605-CC655DC0E173}" destId="{B919B0AB-494A-44C3-B791-6F3FB0C25A60}" srcOrd="0" destOrd="0" presId="urn:microsoft.com/office/officeart/2005/8/layout/vProcess5"/>
    <dgm:cxn modelId="{726B0159-1378-472E-A83C-3E9069E23346}" type="presOf" srcId="{133E53C6-B13B-47E4-94F9-0594D1C9C7E7}" destId="{6B74A1EE-0F93-473A-AFFA-AC94B8DE947B}" srcOrd="0" destOrd="0" presId="urn:microsoft.com/office/officeart/2005/8/layout/vProcess5"/>
    <dgm:cxn modelId="{54EC4B8A-5FE1-43C9-BF3B-0A6205E156C7}" srcId="{1A99B252-118E-4C5F-B295-763685BBC676}" destId="{E2E6C313-8667-4989-B605-CC655DC0E173}" srcOrd="3" destOrd="0" parTransId="{E9453B2D-2192-4D7B-9127-FC64AC086873}" sibTransId="{CE7BA3CA-F7A5-4949-8CDC-87A6DD6FE414}"/>
    <dgm:cxn modelId="{DD6EFF9C-A2BB-452F-BBCC-6AA2FE8B1156}" type="presOf" srcId="{E2E6C313-8667-4989-B605-CC655DC0E173}" destId="{8184940D-F409-48BB-B1F7-EBB75AE8DCEA}" srcOrd="1" destOrd="0" presId="urn:microsoft.com/office/officeart/2005/8/layout/vProcess5"/>
    <dgm:cxn modelId="{14E353A7-24AA-4FEA-BBBF-4B76271DF83F}" srcId="{1A99B252-118E-4C5F-B295-763685BBC676}" destId="{85E1D764-EFEE-44A5-B35C-348907539418}" srcOrd="12" destOrd="0" parTransId="{A96A294D-7C33-4B2A-85BC-2B52DA037126}" sibTransId="{429182A2-9083-4C4F-A67E-FC5B96ACCA85}"/>
    <dgm:cxn modelId="{EA8646AB-68B7-4B64-9DE8-E8E82EC6CF3C}" srcId="{1A99B252-118E-4C5F-B295-763685BBC676}" destId="{43D922FB-98BB-4D10-B171-5436304C5A47}" srcOrd="8" destOrd="0" parTransId="{E89EB899-7460-4284-AB57-74F28F586450}" sibTransId="{E718D40C-659D-4B62-ABBB-B24EB03535D6}"/>
    <dgm:cxn modelId="{CC4A5BB2-8E56-494E-BCC3-957621DD757C}" type="presOf" srcId="{7C155995-3225-4171-939C-D75840895CCF}" destId="{2C4460FF-40AE-4EBE-984A-79EF568AF8D9}" srcOrd="0" destOrd="0" presId="urn:microsoft.com/office/officeart/2005/8/layout/vProcess5"/>
    <dgm:cxn modelId="{C2540FB5-5CE9-40E3-BDF2-DE76E5E322D9}" srcId="{1A99B252-118E-4C5F-B295-763685BBC676}" destId="{020E48A6-F5B7-4DAC-9FC7-4FE0C76DD0DB}" srcOrd="6" destOrd="0" parTransId="{01CB3D45-38DE-4EC0-B1F8-9F001A6B535D}" sibTransId="{E328470B-A099-4031-8C6F-04C4BB6D34E8}"/>
    <dgm:cxn modelId="{BE7634B9-8FD0-49FE-B9AA-1C861E417102}" srcId="{1A99B252-118E-4C5F-B295-763685BBC676}" destId="{FA233EB3-35A2-4076-8961-E2AF2BD583D8}" srcOrd="1" destOrd="0" parTransId="{EFC63077-0E1F-44D0-833C-DF3F7A92B1BF}" sibTransId="{8F5E9660-5E66-416C-82A9-9C7AF32E7D8F}"/>
    <dgm:cxn modelId="{213E97C1-EDB6-4A96-9469-B3A88B42A9BD}" type="presOf" srcId="{CE7BA3CA-F7A5-4949-8CDC-87A6DD6FE414}" destId="{AFBA30DB-A523-4084-9A33-52BF73D53335}" srcOrd="0" destOrd="0" presId="urn:microsoft.com/office/officeart/2005/8/layout/vProcess5"/>
    <dgm:cxn modelId="{8B4DC4C4-0DFC-4759-986A-19F46C4C0691}" srcId="{1A99B252-118E-4C5F-B295-763685BBC676}" destId="{C89FC577-A70F-4797-B264-1172779E9B78}" srcOrd="5" destOrd="0" parTransId="{C0BF290B-7AE3-4C42-9F17-1E64D6004627}" sibTransId="{AE7AB890-648B-42C1-93AF-66550030636F}"/>
    <dgm:cxn modelId="{17FBCFDE-7725-45E5-8777-14AB6D315168}" type="presOf" srcId="{8F5E9660-5E66-416C-82A9-9C7AF32E7D8F}" destId="{81E19A35-D154-4978-98BB-820215458A16}" srcOrd="0" destOrd="0" presId="urn:microsoft.com/office/officeart/2005/8/layout/vProcess5"/>
    <dgm:cxn modelId="{268708E5-0D03-4D2D-8862-73C6DE65CFE1}" type="presOf" srcId="{5C11F7DC-583F-4E16-94F7-D0F3FD17527F}" destId="{6B81A456-1C00-4455-8AC3-C401CF4BB924}" srcOrd="0" destOrd="0" presId="urn:microsoft.com/office/officeart/2005/8/layout/vProcess5"/>
    <dgm:cxn modelId="{9F4D9DE6-4CB2-47FD-A45B-4016BC146D28}" type="presOf" srcId="{1E072091-A501-460A-A714-A60C6A22868F}" destId="{8E957237-BB34-43C1-9341-ABBDCB18B693}" srcOrd="1" destOrd="0" presId="urn:microsoft.com/office/officeart/2005/8/layout/vProcess5"/>
    <dgm:cxn modelId="{FC51E9EF-D207-4E2F-A302-80E5AC876963}" type="presOf" srcId="{78E8F248-C2B0-4D32-841F-53E160E5D73D}" destId="{C0C7C74F-626D-4904-8988-3A0E1068D763}" srcOrd="1" destOrd="0" presId="urn:microsoft.com/office/officeart/2005/8/layout/vProcess5"/>
    <dgm:cxn modelId="{2D15C2F7-7BCC-4334-BC53-B6FD954F147D}" srcId="{1A99B252-118E-4C5F-B295-763685BBC676}" destId="{C3782704-EB6A-4605-BD36-408E799D9D54}" srcOrd="11" destOrd="0" parTransId="{B7EEFEF8-C6C3-44F9-B188-B9807E2BCE8E}" sibTransId="{EC20B2A5-E249-48B8-AC52-A1705B9B52BD}"/>
    <dgm:cxn modelId="{D1F470F9-FC5E-4182-92FA-78889AE893B0}" srcId="{1A99B252-118E-4C5F-B295-763685BBC676}" destId="{78E8F248-C2B0-4D32-841F-53E160E5D73D}" srcOrd="4" destOrd="0" parTransId="{6827E31F-2C75-4B0E-BE22-0EA9FD524B26}" sibTransId="{6BA5E5B9-2DB2-4BE1-B6E6-477FEF4717E1}"/>
    <dgm:cxn modelId="{CA058BFC-E7EF-49CC-81F7-A8BD4A60DC76}" type="presOf" srcId="{5C11F7DC-583F-4E16-94F7-D0F3FD17527F}" destId="{9F5A4C45-6866-4AEE-B1B4-E0BE5B36E7C1}" srcOrd="1" destOrd="0" presId="urn:microsoft.com/office/officeart/2005/8/layout/vProcess5"/>
    <dgm:cxn modelId="{DB848A06-1018-4069-A4AD-A283E0325C39}" type="presParOf" srcId="{6C161274-E3FD-4938-8CE1-C47A7C46DE28}" destId="{BC9C6516-3428-4593-91DA-510BD34A0827}" srcOrd="0" destOrd="0" presId="urn:microsoft.com/office/officeart/2005/8/layout/vProcess5"/>
    <dgm:cxn modelId="{168FA95E-D815-46B9-B549-3BB6A592B544}" type="presParOf" srcId="{6C161274-E3FD-4938-8CE1-C47A7C46DE28}" destId="{6B81A456-1C00-4455-8AC3-C401CF4BB924}" srcOrd="1" destOrd="0" presId="urn:microsoft.com/office/officeart/2005/8/layout/vProcess5"/>
    <dgm:cxn modelId="{CA70F783-250A-4243-A4AC-95CC593F8B3B}" type="presParOf" srcId="{6C161274-E3FD-4938-8CE1-C47A7C46DE28}" destId="{88E36175-501C-4435-A8C3-239373C933A4}" srcOrd="2" destOrd="0" presId="urn:microsoft.com/office/officeart/2005/8/layout/vProcess5"/>
    <dgm:cxn modelId="{80973039-86A4-4415-9EDA-3AB107FCC32B}" type="presParOf" srcId="{6C161274-E3FD-4938-8CE1-C47A7C46DE28}" destId="{AB877227-0269-41B7-99AA-A21BA99A35FA}" srcOrd="3" destOrd="0" presId="urn:microsoft.com/office/officeart/2005/8/layout/vProcess5"/>
    <dgm:cxn modelId="{ECFD1349-1C86-4864-82B3-309D9BE772AA}" type="presParOf" srcId="{6C161274-E3FD-4938-8CE1-C47A7C46DE28}" destId="{B919B0AB-494A-44C3-B791-6F3FB0C25A60}" srcOrd="4" destOrd="0" presId="urn:microsoft.com/office/officeart/2005/8/layout/vProcess5"/>
    <dgm:cxn modelId="{921B4F59-D653-4C15-8843-C5760C81F31A}" type="presParOf" srcId="{6C161274-E3FD-4938-8CE1-C47A7C46DE28}" destId="{A49C231D-BCE8-4898-B5B7-3DBB7D789D4E}" srcOrd="5" destOrd="0" presId="urn:microsoft.com/office/officeart/2005/8/layout/vProcess5"/>
    <dgm:cxn modelId="{BF6085B9-CD4F-429C-B0B6-EBFCECC88499}" type="presParOf" srcId="{6C161274-E3FD-4938-8CE1-C47A7C46DE28}" destId="{2C4460FF-40AE-4EBE-984A-79EF568AF8D9}" srcOrd="6" destOrd="0" presId="urn:microsoft.com/office/officeart/2005/8/layout/vProcess5"/>
    <dgm:cxn modelId="{BABB81F2-520F-4C4F-90B6-183B845A80A5}" type="presParOf" srcId="{6C161274-E3FD-4938-8CE1-C47A7C46DE28}" destId="{81E19A35-D154-4978-98BB-820215458A16}" srcOrd="7" destOrd="0" presId="urn:microsoft.com/office/officeart/2005/8/layout/vProcess5"/>
    <dgm:cxn modelId="{38506752-0B70-46DD-B7A4-B7E3331F872E}" type="presParOf" srcId="{6C161274-E3FD-4938-8CE1-C47A7C46DE28}" destId="{6B74A1EE-0F93-473A-AFFA-AC94B8DE947B}" srcOrd="8" destOrd="0" presId="urn:microsoft.com/office/officeart/2005/8/layout/vProcess5"/>
    <dgm:cxn modelId="{EAF3D2E0-3E80-443F-A20A-22B81D354C59}" type="presParOf" srcId="{6C161274-E3FD-4938-8CE1-C47A7C46DE28}" destId="{AFBA30DB-A523-4084-9A33-52BF73D53335}" srcOrd="9" destOrd="0" presId="urn:microsoft.com/office/officeart/2005/8/layout/vProcess5"/>
    <dgm:cxn modelId="{E0E8ECA0-89CD-4484-AEF0-D2A45E6356FB}" type="presParOf" srcId="{6C161274-E3FD-4938-8CE1-C47A7C46DE28}" destId="{9F5A4C45-6866-4AEE-B1B4-E0BE5B36E7C1}" srcOrd="10" destOrd="0" presId="urn:microsoft.com/office/officeart/2005/8/layout/vProcess5"/>
    <dgm:cxn modelId="{E86E5100-4A8A-4E10-B926-4E050628C605}" type="presParOf" srcId="{6C161274-E3FD-4938-8CE1-C47A7C46DE28}" destId="{A641473D-ABC3-4C91-80D4-EB794D0A7036}" srcOrd="11" destOrd="0" presId="urn:microsoft.com/office/officeart/2005/8/layout/vProcess5"/>
    <dgm:cxn modelId="{A914E2DE-CCCB-4B8C-AB8B-17FAAF5A1DDF}" type="presParOf" srcId="{6C161274-E3FD-4938-8CE1-C47A7C46DE28}" destId="{8E957237-BB34-43C1-9341-ABBDCB18B693}" srcOrd="12" destOrd="0" presId="urn:microsoft.com/office/officeart/2005/8/layout/vProcess5"/>
    <dgm:cxn modelId="{5AD755B2-3542-4AF8-9925-1E14B8E5BBAF}" type="presParOf" srcId="{6C161274-E3FD-4938-8CE1-C47A7C46DE28}" destId="{8184940D-F409-48BB-B1F7-EBB75AE8DCEA}" srcOrd="13" destOrd="0" presId="urn:microsoft.com/office/officeart/2005/8/layout/vProcess5"/>
    <dgm:cxn modelId="{011010B4-D138-4272-B749-A6B6E1172481}" type="presParOf" srcId="{6C161274-E3FD-4938-8CE1-C47A7C46DE28}" destId="{C0C7C74F-626D-4904-8988-3A0E1068D76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1A456-1C00-4455-8AC3-C401CF4BB924}">
      <dsp:nvSpPr>
        <dsp:cNvPr id="0" name=""/>
        <dsp:cNvSpPr/>
      </dsp:nvSpPr>
      <dsp:spPr>
        <a:xfrm>
          <a:off x="0" y="0"/>
          <a:ext cx="4099958" cy="10348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SN" sz="1100" b="1" kern="1200" dirty="0">
              <a:latin typeface="+mj-lt"/>
              <a:cs typeface="Arial" panose="020B0604020202020204" pitchFamily="34" charset="0"/>
            </a:rPr>
            <a:t>Similarité de situations socio- économiques, de modes de vie, d’habitants</a:t>
          </a:r>
          <a:r>
            <a:rPr lang="fr-SN" sz="1100" kern="1200" dirty="0">
              <a:latin typeface="+mj-lt"/>
              <a:cs typeface="Arial" panose="020B0604020202020204" pitchFamily="34" charset="0"/>
            </a:rPr>
            <a:t> : un bassin de vie commune mondialisé qui a recréé du sens au-delà des frontières issues du fait colonial.</a:t>
          </a:r>
          <a:endParaRPr lang="fr-FR" sz="1100" kern="1200" dirty="0"/>
        </a:p>
        <a:p>
          <a:pPr marL="0" lvl="0" algn="l" defTabSz="666750">
            <a:lnSpc>
              <a:spcPct val="90000"/>
            </a:lnSpc>
            <a:spcBef>
              <a:spcPct val="0"/>
            </a:spcBef>
            <a:spcAft>
              <a:spcPct val="35000"/>
            </a:spcAft>
            <a:buNone/>
          </a:pPr>
          <a:endParaRPr lang="fr-FR" sz="1000" kern="1200" dirty="0"/>
        </a:p>
      </dsp:txBody>
      <dsp:txXfrm>
        <a:off x="30311" y="30311"/>
        <a:ext cx="2862151" cy="974266"/>
      </dsp:txXfrm>
    </dsp:sp>
    <dsp:sp modelId="{88E36175-501C-4435-A8C3-239373C933A4}">
      <dsp:nvSpPr>
        <dsp:cNvPr id="0" name=""/>
        <dsp:cNvSpPr/>
      </dsp:nvSpPr>
      <dsp:spPr>
        <a:xfrm>
          <a:off x="338391" y="1132094"/>
          <a:ext cx="4099958" cy="10348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SN" sz="1100" b="1" kern="1200" dirty="0">
              <a:latin typeface="+mj-lt"/>
              <a:cs typeface="Arial" panose="020B0604020202020204" pitchFamily="34" charset="0"/>
            </a:rPr>
            <a:t>Une opportunité que d’avoir des partenaires stratégiques engagés sur un territoire commun </a:t>
          </a:r>
          <a:r>
            <a:rPr lang="fr-SN" sz="1100" kern="1200" dirty="0">
              <a:latin typeface="+mj-lt"/>
              <a:cs typeface="Arial" panose="020B0604020202020204" pitchFamily="34" charset="0"/>
            </a:rPr>
            <a:t>et partageant un certain mode opératoire d’intervention </a:t>
          </a:r>
        </a:p>
        <a:p>
          <a:pPr marL="0" lvl="0" algn="l" defTabSz="488950">
            <a:lnSpc>
              <a:spcPct val="90000"/>
            </a:lnSpc>
            <a:spcBef>
              <a:spcPct val="0"/>
            </a:spcBef>
            <a:spcAft>
              <a:spcPct val="35000"/>
            </a:spcAft>
            <a:buNone/>
          </a:pPr>
          <a:endParaRPr lang="fr-FR" sz="1000" kern="1200" dirty="0"/>
        </a:p>
      </dsp:txBody>
      <dsp:txXfrm>
        <a:off x="368702" y="1162405"/>
        <a:ext cx="3060493" cy="974266"/>
      </dsp:txXfrm>
    </dsp:sp>
    <dsp:sp modelId="{AB877227-0269-41B7-99AA-A21BA99A35FA}">
      <dsp:nvSpPr>
        <dsp:cNvPr id="0" name=""/>
        <dsp:cNvSpPr/>
      </dsp:nvSpPr>
      <dsp:spPr>
        <a:xfrm>
          <a:off x="612331" y="2283287"/>
          <a:ext cx="4099958" cy="118280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100" b="1" kern="1200" dirty="0">
              <a:latin typeface="+mj-lt"/>
              <a:cs typeface="Arial" panose="020B0604020202020204" pitchFamily="34" charset="0"/>
            </a:rPr>
            <a:t>Un littoral devenu périphérie </a:t>
          </a:r>
          <a:r>
            <a:rPr lang="fr-FR" sz="1100" kern="1200" dirty="0">
              <a:latin typeface="+mj-lt"/>
              <a:cs typeface="Arial" panose="020B0604020202020204" pitchFamily="34" charset="0"/>
            </a:rPr>
            <a:t>avec perte des fonctions historiques, éloignement des capitales… </a:t>
          </a:r>
          <a:r>
            <a:rPr lang="fr-FR" sz="1100" b="1" kern="1200" dirty="0">
              <a:latin typeface="+mj-lt"/>
              <a:cs typeface="Arial" panose="020B0604020202020204" pitchFamily="34" charset="0"/>
            </a:rPr>
            <a:t>mais engagé dans divers processus de revitalisation</a:t>
          </a:r>
          <a:r>
            <a:rPr lang="fr-FR" sz="1100" kern="1200" dirty="0">
              <a:latin typeface="+mj-lt"/>
              <a:cs typeface="Arial" panose="020B0604020202020204" pitchFamily="34" charset="0"/>
            </a:rPr>
            <a:t>: territoire d’accueil, de transit avec une forte mobilité des biens et des personnes</a:t>
          </a:r>
          <a:endParaRPr lang="fr-SN" sz="1100" kern="1200" dirty="0">
            <a:latin typeface="+mj-lt"/>
            <a:cs typeface="Arial" panose="020B0604020202020204" pitchFamily="34" charset="0"/>
          </a:endParaRPr>
        </a:p>
        <a:p>
          <a:pPr marL="0" lvl="0" algn="l" defTabSz="488950">
            <a:lnSpc>
              <a:spcPct val="90000"/>
            </a:lnSpc>
            <a:spcBef>
              <a:spcPct val="0"/>
            </a:spcBef>
            <a:spcAft>
              <a:spcPct val="35000"/>
            </a:spcAft>
            <a:buNone/>
          </a:pPr>
          <a:endParaRPr lang="fr-SN" sz="1000" kern="1200" dirty="0">
            <a:latin typeface="+mj-lt"/>
            <a:cs typeface="Arial" panose="020B0604020202020204" pitchFamily="34" charset="0"/>
          </a:endParaRPr>
        </a:p>
      </dsp:txBody>
      <dsp:txXfrm>
        <a:off x="646974" y="2317930"/>
        <a:ext cx="3051829" cy="1113518"/>
      </dsp:txXfrm>
    </dsp:sp>
    <dsp:sp modelId="{B919B0AB-494A-44C3-B791-6F3FB0C25A60}">
      <dsp:nvSpPr>
        <dsp:cNvPr id="0" name=""/>
        <dsp:cNvSpPr/>
      </dsp:nvSpPr>
      <dsp:spPr>
        <a:xfrm>
          <a:off x="954904" y="3571603"/>
          <a:ext cx="4099958" cy="1034888"/>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fr-FR" sz="1000" b="1" kern="1200" dirty="0">
              <a:latin typeface="+mj-lt"/>
              <a:cs typeface="Arial" panose="020B0604020202020204" pitchFamily="34" charset="0"/>
            </a:rPr>
            <a:t>Un territoire en proie à des situations de transition</a:t>
          </a:r>
          <a:r>
            <a:rPr lang="fr-FR" sz="1000" kern="1200" dirty="0">
              <a:latin typeface="+mj-lt"/>
              <a:cs typeface="Arial" panose="020B0604020202020204" pitchFamily="34" charset="0"/>
            </a:rPr>
            <a:t>, de recomposition, de reconfiguration, d’innovations sociales mais peu étudiées</a:t>
          </a:r>
          <a:endParaRPr lang="fr-SN" sz="1000" kern="1200" dirty="0">
            <a:latin typeface="+mj-lt"/>
            <a:cs typeface="Arial" panose="020B0604020202020204" pitchFamily="34" charset="0"/>
          </a:endParaRPr>
        </a:p>
        <a:p>
          <a:pPr marL="0" lvl="0" algn="l" defTabSz="488950">
            <a:lnSpc>
              <a:spcPct val="90000"/>
            </a:lnSpc>
            <a:spcBef>
              <a:spcPct val="0"/>
            </a:spcBef>
            <a:spcAft>
              <a:spcPct val="35000"/>
            </a:spcAft>
            <a:buNone/>
          </a:pPr>
          <a:endParaRPr lang="fr-SN" sz="1000" kern="1200" dirty="0">
            <a:latin typeface="+mj-lt"/>
            <a:cs typeface="Arial" panose="020B0604020202020204" pitchFamily="34" charset="0"/>
          </a:endParaRPr>
        </a:p>
      </dsp:txBody>
      <dsp:txXfrm>
        <a:off x="985215" y="3601914"/>
        <a:ext cx="3060493" cy="974266"/>
      </dsp:txXfrm>
    </dsp:sp>
    <dsp:sp modelId="{A49C231D-BCE8-4898-B5B7-3DBB7D789D4E}">
      <dsp:nvSpPr>
        <dsp:cNvPr id="0" name=""/>
        <dsp:cNvSpPr/>
      </dsp:nvSpPr>
      <dsp:spPr>
        <a:xfrm>
          <a:off x="1319105" y="4730201"/>
          <a:ext cx="3992991" cy="87710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fr-SN" sz="1000" kern="1200" dirty="0">
              <a:latin typeface="+mj-lt"/>
              <a:cs typeface="Arial" panose="020B0604020202020204" pitchFamily="34" charset="0"/>
            </a:rPr>
            <a:t>Le BFS,</a:t>
          </a:r>
          <a:r>
            <a:rPr lang="fr-FR" sz="1000" b="1" kern="1200" dirty="0">
              <a:latin typeface="+mj-lt"/>
              <a:cs typeface="Arial" panose="020B0604020202020204" pitchFamily="34" charset="0"/>
            </a:rPr>
            <a:t> un espace de coopération et de compétition </a:t>
          </a:r>
          <a:r>
            <a:rPr lang="fr-FR" sz="1000" kern="1200" dirty="0">
              <a:latin typeface="+mj-lt"/>
              <a:cs typeface="Arial" panose="020B0604020202020204" pitchFamily="34" charset="0"/>
            </a:rPr>
            <a:t>combinant enjeux locaux, transfrontaliers, sous régionaux et  internationaux : territoires </a:t>
          </a:r>
          <a:r>
            <a:rPr lang="fr-SN" sz="1000" kern="1200" dirty="0">
              <a:latin typeface="+mj-lt"/>
            </a:rPr>
            <a:t>multi- situés appelant un partenariat inclusif </a:t>
          </a:r>
          <a:r>
            <a:rPr lang="fr-SN" sz="1000" kern="1200" dirty="0">
              <a:latin typeface="+mj-lt"/>
              <a:cs typeface="Arial" panose="020B0604020202020204" pitchFamily="34" charset="0"/>
            </a:rPr>
            <a:t> </a:t>
          </a:r>
        </a:p>
      </dsp:txBody>
      <dsp:txXfrm>
        <a:off x="1344795" y="4755891"/>
        <a:ext cx="2988305" cy="825729"/>
      </dsp:txXfrm>
    </dsp:sp>
    <dsp:sp modelId="{2C4460FF-40AE-4EBE-984A-79EF568AF8D9}">
      <dsp:nvSpPr>
        <dsp:cNvPr id="0" name=""/>
        <dsp:cNvSpPr/>
      </dsp:nvSpPr>
      <dsp:spPr>
        <a:xfrm>
          <a:off x="3427281" y="756043"/>
          <a:ext cx="672677" cy="67267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a:off x="3578633" y="756043"/>
        <a:ext cx="369973" cy="506189"/>
      </dsp:txXfrm>
    </dsp:sp>
    <dsp:sp modelId="{81E19A35-D154-4978-98BB-820215458A16}">
      <dsp:nvSpPr>
        <dsp:cNvPr id="0" name=""/>
        <dsp:cNvSpPr/>
      </dsp:nvSpPr>
      <dsp:spPr>
        <a:xfrm>
          <a:off x="3733447" y="1934666"/>
          <a:ext cx="672677" cy="67267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a:off x="3884799" y="1934666"/>
        <a:ext cx="369973" cy="506189"/>
      </dsp:txXfrm>
    </dsp:sp>
    <dsp:sp modelId="{6B74A1EE-0F93-473A-AFFA-AC94B8DE947B}">
      <dsp:nvSpPr>
        <dsp:cNvPr id="0" name=""/>
        <dsp:cNvSpPr/>
      </dsp:nvSpPr>
      <dsp:spPr>
        <a:xfrm>
          <a:off x="4039613" y="3096041"/>
          <a:ext cx="672677" cy="67267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a:off x="4190965" y="3096041"/>
        <a:ext cx="369973" cy="506189"/>
      </dsp:txXfrm>
    </dsp:sp>
    <dsp:sp modelId="{AFBA30DB-A523-4084-9A33-52BF73D53335}">
      <dsp:nvSpPr>
        <dsp:cNvPr id="0" name=""/>
        <dsp:cNvSpPr/>
      </dsp:nvSpPr>
      <dsp:spPr>
        <a:xfrm>
          <a:off x="4345778" y="4286162"/>
          <a:ext cx="672677" cy="672677"/>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fr-FR" sz="3000" kern="1200"/>
        </a:p>
      </dsp:txBody>
      <dsp:txXfrm>
        <a:off x="4497130" y="4286162"/>
        <a:ext cx="369973" cy="5061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94FA3-46CB-4DAE-B38F-206E40B9D733}" type="datetimeFigureOut">
              <a:rPr lang="fr-FR" smtClean="0"/>
              <a:pPr/>
              <a:t>27/05/2021</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48D8A-41C8-4894-9C70-1B755342C5B7}" type="slidenum">
              <a:rPr lang="fr-FR" smtClean="0"/>
              <a:pPr/>
              <a:t>‹N°›</a:t>
            </a:fld>
            <a:endParaRPr lang="fr-FR"/>
          </a:p>
        </p:txBody>
      </p:sp>
    </p:spTree>
    <p:extLst>
      <p:ext uri="{BB962C8B-B14F-4D97-AF65-F5344CB8AC3E}">
        <p14:creationId xmlns:p14="http://schemas.microsoft.com/office/powerpoint/2010/main" val="3932477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748D8A-41C8-4894-9C70-1B755342C5B7}" type="slidenum">
              <a:rPr lang="fr-FR" smtClean="0"/>
              <a:t>6</a:t>
            </a:fld>
            <a:endParaRPr lang="fr-FR"/>
          </a:p>
        </p:txBody>
      </p:sp>
    </p:spTree>
    <p:extLst>
      <p:ext uri="{BB962C8B-B14F-4D97-AF65-F5344CB8AC3E}">
        <p14:creationId xmlns:p14="http://schemas.microsoft.com/office/powerpoint/2010/main" val="384056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BD748D8A-41C8-4894-9C70-1B755342C5B7}" type="slidenum">
              <a:rPr lang="fr-FR" smtClean="0"/>
              <a:t>7</a:t>
            </a:fld>
            <a:endParaRPr lang="fr-FR"/>
          </a:p>
        </p:txBody>
      </p:sp>
    </p:spTree>
    <p:extLst>
      <p:ext uri="{BB962C8B-B14F-4D97-AF65-F5344CB8AC3E}">
        <p14:creationId xmlns:p14="http://schemas.microsoft.com/office/powerpoint/2010/main" val="399489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BD748D8A-41C8-4894-9C70-1B755342C5B7}" type="slidenum">
              <a:rPr lang="fr-FR" smtClean="0"/>
              <a:t>8</a:t>
            </a:fld>
            <a:endParaRPr lang="fr-FR"/>
          </a:p>
        </p:txBody>
      </p:sp>
    </p:spTree>
    <p:extLst>
      <p:ext uri="{BB962C8B-B14F-4D97-AF65-F5344CB8AC3E}">
        <p14:creationId xmlns:p14="http://schemas.microsoft.com/office/powerpoint/2010/main" val="376843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5"/>
          </p:nvPr>
        </p:nvSpPr>
        <p:spPr/>
        <p:txBody>
          <a:bodyPr/>
          <a:lstStyle/>
          <a:p>
            <a:fld id="{BD748D8A-41C8-4894-9C70-1B755342C5B7}" type="slidenum">
              <a:rPr lang="fr-FR" smtClean="0"/>
              <a:t>10</a:t>
            </a:fld>
            <a:endParaRPr lang="fr-FR"/>
          </a:p>
        </p:txBody>
      </p:sp>
    </p:spTree>
    <p:extLst>
      <p:ext uri="{BB962C8B-B14F-4D97-AF65-F5344CB8AC3E}">
        <p14:creationId xmlns:p14="http://schemas.microsoft.com/office/powerpoint/2010/main" val="3567631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748D8A-41C8-4894-9C70-1B755342C5B7}" type="slidenum">
              <a:rPr lang="fr-FR" smtClean="0"/>
              <a:t>11</a:t>
            </a:fld>
            <a:endParaRPr lang="fr-FR"/>
          </a:p>
        </p:txBody>
      </p:sp>
    </p:spTree>
    <p:extLst>
      <p:ext uri="{BB962C8B-B14F-4D97-AF65-F5344CB8AC3E}">
        <p14:creationId xmlns:p14="http://schemas.microsoft.com/office/powerpoint/2010/main" val="40663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D748D8A-41C8-4894-9C70-1B755342C5B7}" type="slidenum">
              <a:rPr lang="fr-FR" smtClean="0"/>
              <a:pPr/>
              <a:t>12</a:t>
            </a:fld>
            <a:endParaRPr lang="fr-FR"/>
          </a:p>
        </p:txBody>
      </p:sp>
    </p:spTree>
    <p:extLst>
      <p:ext uri="{BB962C8B-B14F-4D97-AF65-F5344CB8AC3E}">
        <p14:creationId xmlns:p14="http://schemas.microsoft.com/office/powerpoint/2010/main" val="2279713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Standar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92D050"/>
                </a:solidFill>
              </a:defRPr>
            </a:lvl1p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3"/>
          <p:cNvSpPr>
            <a:spLocks noGrp="1"/>
          </p:cNvSpPr>
          <p:nvPr>
            <p:ph type="dt" sz="half" idx="10"/>
          </p:nvPr>
        </p:nvSpPr>
        <p:spPr>
          <a:xfrm>
            <a:off x="457200" y="6356350"/>
            <a:ext cx="2314600" cy="365125"/>
          </a:xfrm>
        </p:spPr>
        <p:txBody>
          <a:bodyPr/>
          <a:lstStyle>
            <a:lvl1pPr>
              <a:defRPr/>
            </a:lvl1pPr>
          </a:lstStyle>
          <a:p>
            <a:r>
              <a:rPr lang="fr-FR" dirty="0"/>
              <a:t>Journée d’étude du Gi – 30/11/16</a:t>
            </a:r>
          </a:p>
        </p:txBody>
      </p:sp>
      <p:sp>
        <p:nvSpPr>
          <p:cNvPr id="9" name="Espace réservé du pied de page 4"/>
          <p:cNvSpPr>
            <a:spLocks noGrp="1"/>
          </p:cNvSpPr>
          <p:nvPr>
            <p:ph type="ftr" sz="quarter" idx="11"/>
          </p:nvPr>
        </p:nvSpPr>
        <p:spPr>
          <a:xfrm>
            <a:off x="2985025" y="6356350"/>
            <a:ext cx="3531191" cy="365125"/>
          </a:xfrm>
        </p:spPr>
        <p:txBody>
          <a:bodyPr/>
          <a:lstStyle/>
          <a:p>
            <a:r>
              <a:rPr lang="fr-FR" dirty="0"/>
              <a:t>Quelle prise en charge du risque projet par les OSI?</a:t>
            </a:r>
          </a:p>
        </p:txBody>
      </p:sp>
      <p:sp>
        <p:nvSpPr>
          <p:cNvPr id="12" name="Losange 11"/>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numéro de diapositive 5"/>
          <p:cNvSpPr>
            <a:spLocks noGrp="1"/>
          </p:cNvSpPr>
          <p:nvPr>
            <p:ph type="sldNum" sz="quarter" idx="12"/>
          </p:nvPr>
        </p:nvSpPr>
        <p:spPr>
          <a:xfrm>
            <a:off x="8090048" y="6356350"/>
            <a:ext cx="802432" cy="365125"/>
          </a:xfrm>
        </p:spPr>
        <p:txBody>
          <a:bodyPr/>
          <a:lstStyle>
            <a:lvl1pPr>
              <a:defRPr sz="1400">
                <a:solidFill>
                  <a:schemeClr val="bg1"/>
                </a:solidFill>
              </a:defRPr>
            </a:lvl1pPr>
          </a:lstStyle>
          <a:p>
            <a:fld id="{2CBAAE70-4F4A-4383-9C4B-BA48DC1FFF7E}" type="slidenum">
              <a:rPr lang="fr-FR" smtClean="0"/>
              <a:pPr/>
              <a:t>‹N°›</a:t>
            </a:fld>
            <a:endParaRPr lang="fr-FR" dirty="0"/>
          </a:p>
        </p:txBody>
      </p:sp>
      <p:sp>
        <p:nvSpPr>
          <p:cNvPr id="13" name="Triangle rectangle 12"/>
          <p:cNvSpPr/>
          <p:nvPr userDrawn="1"/>
        </p:nvSpPr>
        <p:spPr>
          <a:xfrm rot="10800000" flipH="1">
            <a:off x="35497" y="260648"/>
            <a:ext cx="432050" cy="244827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592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Journée d’étude du Gi – 30/11/16</a:t>
            </a:r>
          </a:p>
        </p:txBody>
      </p:sp>
      <p:sp>
        <p:nvSpPr>
          <p:cNvPr id="5" name="Espace réservé du pied de page 4"/>
          <p:cNvSpPr>
            <a:spLocks noGrp="1"/>
          </p:cNvSpPr>
          <p:nvPr>
            <p:ph type="ftr" sz="quarter" idx="11"/>
          </p:nvPr>
        </p:nvSpPr>
        <p:spPr/>
        <p:txBody>
          <a:bodyPr/>
          <a:lstStyle/>
          <a:p>
            <a:r>
              <a:rPr lang="fr-FR"/>
              <a:t>Quelle prise en charge du risque projet par les OSI?</a:t>
            </a:r>
          </a:p>
        </p:txBody>
      </p:sp>
      <p:sp>
        <p:nvSpPr>
          <p:cNvPr id="6" name="Espace réservé du numéro de diapositive 5"/>
          <p:cNvSpPr>
            <a:spLocks noGrp="1"/>
          </p:cNvSpPr>
          <p:nvPr>
            <p:ph type="sldNum" sz="quarter" idx="12"/>
          </p:nvPr>
        </p:nvSpPr>
        <p:spPr/>
        <p:txBody>
          <a:bodyPr/>
          <a:lstStyle/>
          <a:p>
            <a:fld id="{2CBAAE70-4F4A-4383-9C4B-BA48DC1FFF7E}" type="slidenum">
              <a:rPr lang="fr-FR" smtClean="0"/>
              <a:pPr/>
              <a:t>‹N°›</a:t>
            </a:fld>
            <a:endParaRPr lang="fr-FR"/>
          </a:p>
        </p:txBody>
      </p:sp>
    </p:spTree>
    <p:extLst>
      <p:ext uri="{BB962C8B-B14F-4D97-AF65-F5344CB8AC3E}">
        <p14:creationId xmlns:p14="http://schemas.microsoft.com/office/powerpoint/2010/main" val="125146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Journée d’étude du Gi – 30/11/16</a:t>
            </a:r>
          </a:p>
        </p:txBody>
      </p:sp>
      <p:sp>
        <p:nvSpPr>
          <p:cNvPr id="5" name="Espace réservé du pied de page 4"/>
          <p:cNvSpPr>
            <a:spLocks noGrp="1"/>
          </p:cNvSpPr>
          <p:nvPr>
            <p:ph type="ftr" sz="quarter" idx="11"/>
          </p:nvPr>
        </p:nvSpPr>
        <p:spPr/>
        <p:txBody>
          <a:bodyPr/>
          <a:lstStyle/>
          <a:p>
            <a:r>
              <a:rPr lang="fr-FR"/>
              <a:t>Quelle prise en charge du risque projet par les OSI?</a:t>
            </a:r>
          </a:p>
        </p:txBody>
      </p:sp>
      <p:sp>
        <p:nvSpPr>
          <p:cNvPr id="6" name="Espace réservé du numéro de diapositive 5"/>
          <p:cNvSpPr>
            <a:spLocks noGrp="1"/>
          </p:cNvSpPr>
          <p:nvPr>
            <p:ph type="sldNum" sz="quarter" idx="12"/>
          </p:nvPr>
        </p:nvSpPr>
        <p:spPr/>
        <p:txBody>
          <a:bodyPr/>
          <a:lstStyle/>
          <a:p>
            <a:fld id="{2CBAAE70-4F4A-4383-9C4B-BA48DC1FFF7E}" type="slidenum">
              <a:rPr lang="fr-FR" smtClean="0"/>
              <a:pPr/>
              <a:t>‹N°›</a:t>
            </a:fld>
            <a:endParaRPr lang="fr-FR"/>
          </a:p>
        </p:txBody>
      </p:sp>
    </p:spTree>
    <p:extLst>
      <p:ext uri="{BB962C8B-B14F-4D97-AF65-F5344CB8AC3E}">
        <p14:creationId xmlns:p14="http://schemas.microsoft.com/office/powerpoint/2010/main" val="67066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descr="http://cbene01.com/images/thumbnails/on%20the%20senegal%20river/6_AERIEN_FLEUVE_SENEGAL_Au_fil_du_fleuve_IMG_1045.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43391" cy="6858000"/>
          </a:xfrm>
          <a:prstGeom prst="rect">
            <a:avLst/>
          </a:prstGeom>
          <a:noFill/>
          <a:ln>
            <a:noFill/>
          </a:ln>
        </p:spPr>
      </p:pic>
      <p:sp>
        <p:nvSpPr>
          <p:cNvPr id="2" name="Titre 1"/>
          <p:cNvSpPr>
            <a:spLocks noGrp="1"/>
          </p:cNvSpPr>
          <p:nvPr>
            <p:ph type="ctrTitle"/>
          </p:nvPr>
        </p:nvSpPr>
        <p:spPr>
          <a:xfrm>
            <a:off x="1143000" y="1122363"/>
            <a:ext cx="6858000" cy="2387600"/>
          </a:xfrm>
        </p:spPr>
        <p:txBody>
          <a:bodyPr anchor="b"/>
          <a:lstStyle>
            <a:lvl1pPr algn="ctr">
              <a:defRPr sz="4500">
                <a:solidFill>
                  <a:schemeClr val="bg1"/>
                </a:solidFill>
                <a:latin typeface="Arial Rounded MT Bold" panose="020F0704030504030204" pitchFamily="34" charset="0"/>
              </a:defRPr>
            </a:lvl1pPr>
          </a:lstStyle>
          <a:p>
            <a:r>
              <a:rPr lang="fr-FR" dirty="0"/>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solidFill>
                  <a:schemeClr val="bg1"/>
                </a:solidFill>
                <a:latin typeface="Arial Rounded MT Bold" panose="020F07040305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p>
        </p:txBody>
      </p:sp>
      <p:sp>
        <p:nvSpPr>
          <p:cNvPr id="4" name="Espace réservé de la date 3"/>
          <p:cNvSpPr>
            <a:spLocks noGrp="1"/>
          </p:cNvSpPr>
          <p:nvPr>
            <p:ph type="dt" sz="half" idx="10"/>
          </p:nvPr>
        </p:nvSpPr>
        <p:spPr/>
        <p:txBody>
          <a:bodyPr/>
          <a:lstStyle>
            <a:lvl1pPr>
              <a:defRPr>
                <a:solidFill>
                  <a:schemeClr val="bg1"/>
                </a:solidFill>
                <a:latin typeface="Arial Rounded MT Bold" panose="020F0704030504030204" pitchFamily="34" charset="0"/>
              </a:defRPr>
            </a:lvl1pPr>
          </a:lstStyle>
          <a:p>
            <a:fld id="{DBE6E4A9-26FE-4BAC-B22F-10526B322C8E}" type="datetimeFigureOut">
              <a:rPr lang="fr-FR" smtClean="0"/>
              <a:pPr/>
              <a:t>27/05/2021</a:t>
            </a:fld>
            <a:endParaRPr lang="fr-FR"/>
          </a:p>
        </p:txBody>
      </p:sp>
      <p:sp>
        <p:nvSpPr>
          <p:cNvPr id="5" name="Espace réservé du pied de page 4"/>
          <p:cNvSpPr>
            <a:spLocks noGrp="1"/>
          </p:cNvSpPr>
          <p:nvPr>
            <p:ph type="ftr" sz="quarter" idx="11"/>
          </p:nvPr>
        </p:nvSpPr>
        <p:spPr/>
        <p:txBody>
          <a:bodyPr/>
          <a:lstStyle>
            <a:lvl1pPr>
              <a:defRPr>
                <a:solidFill>
                  <a:schemeClr val="bg1"/>
                </a:solidFill>
                <a:latin typeface="Arial Rounded MT Bold" panose="020F0704030504030204" pitchFamily="34"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latin typeface="Arial Rounded MT Bold" panose="020F0704030504030204" pitchFamily="34" charset="0"/>
              </a:defRPr>
            </a:lvl1pPr>
          </a:lstStyle>
          <a:p>
            <a:fld id="{E4174761-CD71-4160-96E2-34FADDF325BD}" type="slidenum">
              <a:rPr lang="fr-FR" smtClean="0"/>
              <a:pPr/>
              <a:t>‹N°›</a:t>
            </a:fld>
            <a:endParaRPr lang="fr-FR" dirty="0"/>
          </a:p>
        </p:txBody>
      </p:sp>
      <p:pic>
        <p:nvPicPr>
          <p:cNvPr id="8" name="Image 7" descr="Logo_LePartenariat_cmjn_300dpi"/>
          <p:cNvPicPr/>
          <p:nvPr userDrawn="1"/>
        </p:nvPicPr>
        <p:blipFill>
          <a:blip r:embed="rId3" cstate="print"/>
          <a:srcRect/>
          <a:stretch>
            <a:fillRect/>
          </a:stretch>
        </p:blipFill>
        <p:spPr bwMode="auto">
          <a:xfrm>
            <a:off x="5095259" y="5287064"/>
            <a:ext cx="746415" cy="1251848"/>
          </a:xfrm>
          <a:prstGeom prst="rect">
            <a:avLst/>
          </a:prstGeom>
          <a:noFill/>
        </p:spPr>
      </p:pic>
      <p:pic>
        <p:nvPicPr>
          <p:cNvPr id="9" name="Image 8" descr="C:\Users\HP\Downloads\nouveau logo AVSF.png">
            <a:extLst>
              <a:ext uri="{FF2B5EF4-FFF2-40B4-BE49-F238E27FC236}">
                <a16:creationId xmlns:a16="http://schemas.microsoft.com/office/drawing/2014/main" id="{C1DA0923-00CD-40F5-B6F6-D3403001E9B1}"/>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821145" y="5438184"/>
            <a:ext cx="1280207" cy="888902"/>
          </a:xfrm>
          <a:prstGeom prst="rect">
            <a:avLst/>
          </a:prstGeom>
          <a:solidFill>
            <a:schemeClr val="bg1"/>
          </a:solidFill>
          <a:ln>
            <a:noFill/>
          </a:ln>
          <a:scene3d>
            <a:camera prst="orthographicFront"/>
            <a:lightRig rig="threePt" dir="t"/>
          </a:scene3d>
          <a:sp3d>
            <a:bevelT/>
          </a:sp3d>
        </p:spPr>
      </p:pic>
      <p:pic>
        <p:nvPicPr>
          <p:cNvPr id="10" name="Image 9" descr="Description : Logo-Papier entête GRD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77970" y="5455028"/>
            <a:ext cx="1583531" cy="915921"/>
          </a:xfrm>
          <a:prstGeom prst="rect">
            <a:avLst/>
          </a:prstGeom>
          <a:noFill/>
          <a:ln>
            <a:noFill/>
          </a:ln>
        </p:spPr>
      </p:pic>
      <p:pic>
        <p:nvPicPr>
          <p:cNvPr id="11" name="Image 10" descr="logo_GRET_vFr"/>
          <p:cNvPicPr/>
          <p:nvPr userDrawn="1"/>
        </p:nvPicPr>
        <p:blipFill>
          <a:blip r:embed="rId6" cstate="print"/>
          <a:srcRect/>
          <a:stretch>
            <a:fillRect/>
          </a:stretch>
        </p:blipFill>
        <p:spPr bwMode="auto">
          <a:xfrm>
            <a:off x="624364" y="5312549"/>
            <a:ext cx="937480" cy="1140173"/>
          </a:xfrm>
          <a:prstGeom prst="rect">
            <a:avLst/>
          </a:prstGeom>
          <a:noFill/>
        </p:spPr>
      </p:pic>
      <p:pic>
        <p:nvPicPr>
          <p:cNvPr id="12" name="Image 11" descr="http://www.pseau.org/gif/logo_ados_senegal.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075433" y="5470344"/>
            <a:ext cx="1343399" cy="826760"/>
          </a:xfrm>
          <a:prstGeom prst="rect">
            <a:avLst/>
          </a:prstGeom>
          <a:noFill/>
          <a:ln>
            <a:noFill/>
          </a:ln>
        </p:spPr>
      </p:pic>
      <p:pic>
        <p:nvPicPr>
          <p:cNvPr id="13" name="Image 12" descr="GERES_F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8495" y="5414506"/>
            <a:ext cx="1103267" cy="938436"/>
          </a:xfrm>
          <a:prstGeom prst="rect">
            <a:avLst/>
          </a:prstGeom>
          <a:noFill/>
          <a:ln>
            <a:noFill/>
          </a:ln>
        </p:spPr>
      </p:pic>
    </p:spTree>
    <p:extLst>
      <p:ext uri="{BB962C8B-B14F-4D97-AF65-F5344CB8AC3E}">
        <p14:creationId xmlns:p14="http://schemas.microsoft.com/office/powerpoint/2010/main" val="870596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Image 6" descr="http://cbene01.com/images/thumbnails/on%20the%20senegal%20river/6_AERIEN_FLEUVE_SENEGAL_Au_fil_du_fleuve_IMG_1045.jpg"/>
          <p:cNvPicPr/>
          <p:nvPr userDrawn="1"/>
        </p:nvPicPr>
        <p:blipFill>
          <a:blip r:embed="rId2" cstate="print">
            <a:duotone>
              <a:prstClr val="black"/>
              <a:schemeClr val="accent1">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243391" cy="6858000"/>
          </a:xfrm>
          <a:prstGeom prst="rect">
            <a:avLst/>
          </a:prstGeom>
          <a:noFill/>
          <a:ln>
            <a:noFill/>
          </a:ln>
        </p:spPr>
      </p:pic>
      <p:sp>
        <p:nvSpPr>
          <p:cNvPr id="2" name="Titre 1"/>
          <p:cNvSpPr>
            <a:spLocks noGrp="1"/>
          </p:cNvSpPr>
          <p:nvPr>
            <p:ph type="title"/>
          </p:nvPr>
        </p:nvSpPr>
        <p:spPr/>
        <p:txBody>
          <a:bodyPr/>
          <a:lstStyle>
            <a:lvl1pPr>
              <a:defRPr>
                <a:solidFill>
                  <a:schemeClr val="bg1"/>
                </a:solidFill>
                <a:latin typeface="Bookman Old Style" panose="02050604050505020204" pitchFamily="18" charset="0"/>
              </a:defRPr>
            </a:lvl1pPr>
          </a:lstStyle>
          <a:p>
            <a:r>
              <a:rPr lang="fr-FR" dirty="0"/>
              <a:t>Modifiez le style du titre</a:t>
            </a:r>
          </a:p>
        </p:txBody>
      </p:sp>
      <p:sp>
        <p:nvSpPr>
          <p:cNvPr id="3" name="Espace réservé du contenu 2"/>
          <p:cNvSpPr>
            <a:spLocks noGrp="1"/>
          </p:cNvSpPr>
          <p:nvPr>
            <p:ph idx="1"/>
          </p:nvPr>
        </p:nvSpPr>
        <p:spPr/>
        <p:txBody>
          <a:bodyPr>
            <a:normAutofit/>
          </a:bodyPr>
          <a:lstStyle>
            <a:lvl1pPr>
              <a:defRPr sz="2400">
                <a:solidFill>
                  <a:schemeClr val="bg1"/>
                </a:solidFill>
                <a:latin typeface="Arial" panose="020B0604020202020204" pitchFamily="34" charset="0"/>
                <a:cs typeface="Arial" panose="020B0604020202020204" pitchFamily="34" charset="0"/>
              </a:defRPr>
            </a:lvl1pPr>
            <a:lvl2pPr>
              <a:defRPr sz="2100">
                <a:solidFill>
                  <a:schemeClr val="bg1"/>
                </a:solidFill>
                <a:latin typeface="Arial" panose="020B0604020202020204" pitchFamily="34" charset="0"/>
                <a:cs typeface="Arial" panose="020B0604020202020204" pitchFamily="34" charset="0"/>
              </a:defRPr>
            </a:lvl2pPr>
            <a:lvl3pPr>
              <a:defRPr sz="1800">
                <a:solidFill>
                  <a:schemeClr val="bg1"/>
                </a:solidFill>
                <a:latin typeface="Arial" panose="020B0604020202020204" pitchFamily="34" charset="0"/>
                <a:cs typeface="Arial" panose="020B0604020202020204" pitchFamily="34" charset="0"/>
              </a:defRPr>
            </a:lvl3pPr>
            <a:lvl4pPr>
              <a:defRPr sz="1500">
                <a:solidFill>
                  <a:schemeClr val="bg1"/>
                </a:solidFill>
                <a:latin typeface="Arial" panose="020B0604020202020204" pitchFamily="34" charset="0"/>
                <a:cs typeface="Arial" panose="020B0604020202020204" pitchFamily="34" charset="0"/>
              </a:defRPr>
            </a:lvl4pPr>
            <a:lvl5pPr>
              <a:defRPr sz="1500">
                <a:solidFill>
                  <a:schemeClr val="bg1"/>
                </a:solidFill>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solidFill>
                  <a:schemeClr val="bg1"/>
                </a:solidFill>
                <a:latin typeface="Bookman Old Style" panose="02050604050505020204" pitchFamily="18" charset="0"/>
              </a:defRPr>
            </a:lvl1pPr>
          </a:lstStyle>
          <a:p>
            <a:fld id="{DBE6E4A9-26FE-4BAC-B22F-10526B322C8E}" type="datetimeFigureOut">
              <a:rPr lang="fr-FR" smtClean="0"/>
              <a:pPr/>
              <a:t>27/05/2021</a:t>
            </a:fld>
            <a:endParaRPr lang="fr-FR"/>
          </a:p>
        </p:txBody>
      </p:sp>
      <p:sp>
        <p:nvSpPr>
          <p:cNvPr id="5" name="Espace réservé du pied de page 4"/>
          <p:cNvSpPr>
            <a:spLocks noGrp="1"/>
          </p:cNvSpPr>
          <p:nvPr>
            <p:ph type="ftr" sz="quarter" idx="11"/>
          </p:nvPr>
        </p:nvSpPr>
        <p:spPr/>
        <p:txBody>
          <a:bodyPr/>
          <a:lstStyle>
            <a:lvl1pPr>
              <a:defRPr>
                <a:solidFill>
                  <a:schemeClr val="bg1"/>
                </a:solidFill>
                <a:latin typeface="Bookman Old Style" panose="02050604050505020204" pitchFamily="18" charset="0"/>
              </a:defRPr>
            </a:lvl1pPr>
          </a:lstStyle>
          <a:p>
            <a:endParaRPr lang="fr-FR"/>
          </a:p>
        </p:txBody>
      </p:sp>
      <p:sp>
        <p:nvSpPr>
          <p:cNvPr id="6" name="Espace réservé du numéro de diapositive 5"/>
          <p:cNvSpPr>
            <a:spLocks noGrp="1"/>
          </p:cNvSpPr>
          <p:nvPr>
            <p:ph type="sldNum" sz="quarter" idx="12"/>
          </p:nvPr>
        </p:nvSpPr>
        <p:spPr/>
        <p:txBody>
          <a:bodyPr/>
          <a:lstStyle>
            <a:lvl1pPr>
              <a:defRPr>
                <a:solidFill>
                  <a:schemeClr val="bg1"/>
                </a:solidFill>
                <a:latin typeface="Bookman Old Style" panose="02050604050505020204" pitchFamily="18" charset="0"/>
              </a:defRPr>
            </a:lvl1pPr>
          </a:lstStyle>
          <a:p>
            <a:fld id="{E4174761-CD71-4160-96E2-34FADDF325BD}" type="slidenum">
              <a:rPr lang="fr-FR" smtClean="0"/>
              <a:pPr/>
              <a:t>‹N°›</a:t>
            </a:fld>
            <a:endParaRPr lang="fr-FR"/>
          </a:p>
        </p:txBody>
      </p:sp>
    </p:spTree>
    <p:extLst>
      <p:ext uri="{BB962C8B-B14F-4D97-AF65-F5344CB8AC3E}">
        <p14:creationId xmlns:p14="http://schemas.microsoft.com/office/powerpoint/2010/main" val="127949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est 2">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314600" cy="365125"/>
          </a:xfrm>
        </p:spPr>
        <p:txBody>
          <a:bodyPr/>
          <a:lstStyle>
            <a:lvl1pPr>
              <a:defRPr/>
            </a:lvl1pPr>
          </a:lstStyle>
          <a:p>
            <a:r>
              <a:rPr lang="fr-FR"/>
              <a:t>Journée d’étude du Gi – 30/11/16</a:t>
            </a:r>
            <a:endParaRPr lang="fr-FR" dirty="0"/>
          </a:p>
        </p:txBody>
      </p:sp>
      <p:sp>
        <p:nvSpPr>
          <p:cNvPr id="5" name="Espace réservé du pied de page 4"/>
          <p:cNvSpPr>
            <a:spLocks noGrp="1"/>
          </p:cNvSpPr>
          <p:nvPr>
            <p:ph type="ftr" sz="quarter" idx="11"/>
          </p:nvPr>
        </p:nvSpPr>
        <p:spPr>
          <a:xfrm>
            <a:off x="2985025" y="6356350"/>
            <a:ext cx="3531191" cy="365125"/>
          </a:xfrm>
        </p:spPr>
        <p:txBody>
          <a:bodyPr/>
          <a:lstStyle/>
          <a:p>
            <a:r>
              <a:rPr lang="fr-FR" dirty="0"/>
              <a:t>Quelle prise en charge du risque projet par les OSI?</a:t>
            </a:r>
          </a:p>
        </p:txBody>
      </p:sp>
      <p:sp>
        <p:nvSpPr>
          <p:cNvPr id="8" name="Losange 7"/>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Triangle rectangle 8"/>
          <p:cNvSpPr/>
          <p:nvPr userDrawn="1"/>
        </p:nvSpPr>
        <p:spPr>
          <a:xfrm rot="10800000" flipH="1">
            <a:off x="35497" y="260648"/>
            <a:ext cx="432050" cy="244827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a:xfrm>
            <a:off x="6876256" y="6356350"/>
            <a:ext cx="1810544" cy="365125"/>
          </a:xfrm>
        </p:spPr>
        <p:txBody>
          <a:bodyPr/>
          <a:lstStyle>
            <a:lvl1pPr>
              <a:defRPr>
                <a:solidFill>
                  <a:schemeClr val="bg1"/>
                </a:solidFill>
              </a:defRPr>
            </a:lvl1pPr>
          </a:lstStyle>
          <a:p>
            <a:fld id="{2CBAAE70-4F4A-4383-9C4B-BA48DC1FFF7E}" type="slidenum">
              <a:rPr lang="fr-FR" smtClean="0"/>
              <a:pPr/>
              <a:t>‹N°›</a:t>
            </a:fld>
            <a:endParaRPr lang="fr-FR" dirty="0"/>
          </a:p>
        </p:txBody>
      </p:sp>
    </p:spTree>
    <p:extLst>
      <p:ext uri="{BB962C8B-B14F-4D97-AF65-F5344CB8AC3E}">
        <p14:creationId xmlns:p14="http://schemas.microsoft.com/office/powerpoint/2010/main" val="131222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Journée d’étude du Gi – 30/11/16</a:t>
            </a:r>
          </a:p>
        </p:txBody>
      </p:sp>
      <p:sp>
        <p:nvSpPr>
          <p:cNvPr id="4" name="Espace réservé du pied de page 3"/>
          <p:cNvSpPr>
            <a:spLocks noGrp="1"/>
          </p:cNvSpPr>
          <p:nvPr>
            <p:ph type="ftr" sz="quarter" idx="11"/>
          </p:nvPr>
        </p:nvSpPr>
        <p:spPr/>
        <p:txBody>
          <a:bodyPr/>
          <a:lstStyle/>
          <a:p>
            <a:r>
              <a:rPr lang="fr-FR"/>
              <a:t>Quelle prise en charge du risque projet par les OSI?</a:t>
            </a:r>
          </a:p>
        </p:txBody>
      </p:sp>
      <p:sp>
        <p:nvSpPr>
          <p:cNvPr id="6" name="Losange 5"/>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Triangle rectangle 6"/>
          <p:cNvSpPr/>
          <p:nvPr userDrawn="1"/>
        </p:nvSpPr>
        <p:spPr>
          <a:xfrm rot="10800000" flipH="1">
            <a:off x="35497" y="260648"/>
            <a:ext cx="432050" cy="244827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numéro de diapositive 5"/>
          <p:cNvSpPr txBox="1">
            <a:spLocks/>
          </p:cNvSpPr>
          <p:nvPr userDrawn="1"/>
        </p:nvSpPr>
        <p:spPr>
          <a:xfrm>
            <a:off x="6876256" y="6356350"/>
            <a:ext cx="1810544"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CBAAE70-4F4A-4383-9C4B-BA48DC1FFF7E}" type="slidenum">
              <a:rPr lang="fr-FR" smtClean="0"/>
              <a:pPr/>
              <a:t>‹N°›</a:t>
            </a:fld>
            <a:endParaRPr lang="fr-FR" dirty="0"/>
          </a:p>
        </p:txBody>
      </p:sp>
    </p:spTree>
    <p:extLst>
      <p:ext uri="{BB962C8B-B14F-4D97-AF65-F5344CB8AC3E}">
        <p14:creationId xmlns:p14="http://schemas.microsoft.com/office/powerpoint/2010/main" val="377218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EST">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a:t>Journée d’étude du Gi – 30/11/16</a:t>
            </a:r>
          </a:p>
        </p:txBody>
      </p:sp>
      <p:sp>
        <p:nvSpPr>
          <p:cNvPr id="5" name="Espace réservé du pied de page 4"/>
          <p:cNvSpPr>
            <a:spLocks noGrp="1"/>
          </p:cNvSpPr>
          <p:nvPr>
            <p:ph type="ftr" sz="quarter" idx="11"/>
          </p:nvPr>
        </p:nvSpPr>
        <p:spPr/>
        <p:txBody>
          <a:bodyPr/>
          <a:lstStyle/>
          <a:p>
            <a:r>
              <a:rPr lang="fr-FR"/>
              <a:t>Quelle prise en charge du risque projet par les OSI?</a:t>
            </a:r>
          </a:p>
        </p:txBody>
      </p:sp>
      <p:sp>
        <p:nvSpPr>
          <p:cNvPr id="7" name="Losange 6"/>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Triangle rectangle 7"/>
          <p:cNvSpPr/>
          <p:nvPr userDrawn="1"/>
        </p:nvSpPr>
        <p:spPr>
          <a:xfrm rot="10800000" flipH="1">
            <a:off x="35497" y="260648"/>
            <a:ext cx="432050" cy="244827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12"/>
          </p:nvPr>
        </p:nvSpPr>
        <p:spPr>
          <a:xfrm>
            <a:off x="6876256" y="6356350"/>
            <a:ext cx="1810544" cy="365125"/>
          </a:xfrm>
        </p:spPr>
        <p:txBody>
          <a:bodyPr/>
          <a:lstStyle>
            <a:lvl1pPr>
              <a:defRPr>
                <a:solidFill>
                  <a:schemeClr val="bg1"/>
                </a:solidFill>
              </a:defRPr>
            </a:lvl1pPr>
          </a:lstStyle>
          <a:p>
            <a:fld id="{2CBAAE70-4F4A-4383-9C4B-BA48DC1FFF7E}" type="slidenum">
              <a:rPr lang="fr-FR" smtClean="0"/>
              <a:pPr/>
              <a:t>‹N°›</a:t>
            </a:fld>
            <a:endParaRPr lang="fr-FR" dirty="0"/>
          </a:p>
        </p:txBody>
      </p:sp>
    </p:spTree>
    <p:extLst>
      <p:ext uri="{BB962C8B-B14F-4D97-AF65-F5344CB8AC3E}">
        <p14:creationId xmlns:p14="http://schemas.microsoft.com/office/powerpoint/2010/main" val="111342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Journée d’étude du Gi – 30/11/16</a:t>
            </a:r>
          </a:p>
        </p:txBody>
      </p:sp>
      <p:sp>
        <p:nvSpPr>
          <p:cNvPr id="6" name="Espace réservé du pied de page 5"/>
          <p:cNvSpPr>
            <a:spLocks noGrp="1"/>
          </p:cNvSpPr>
          <p:nvPr>
            <p:ph type="ftr" sz="quarter" idx="11"/>
          </p:nvPr>
        </p:nvSpPr>
        <p:spPr/>
        <p:txBody>
          <a:bodyPr/>
          <a:lstStyle/>
          <a:p>
            <a:r>
              <a:rPr lang="fr-FR"/>
              <a:t>Quelle prise en charge du risque projet par les OSI?</a:t>
            </a:r>
          </a:p>
        </p:txBody>
      </p:sp>
      <p:sp>
        <p:nvSpPr>
          <p:cNvPr id="9" name="Losange 8"/>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numéro de diapositive 5"/>
          <p:cNvSpPr>
            <a:spLocks noGrp="1"/>
          </p:cNvSpPr>
          <p:nvPr>
            <p:ph type="sldNum" sz="quarter" idx="12"/>
          </p:nvPr>
        </p:nvSpPr>
        <p:spPr>
          <a:xfrm>
            <a:off x="6876256" y="6356350"/>
            <a:ext cx="1810544" cy="365125"/>
          </a:xfrm>
        </p:spPr>
        <p:txBody>
          <a:bodyPr/>
          <a:lstStyle>
            <a:lvl1pPr>
              <a:defRPr>
                <a:solidFill>
                  <a:schemeClr val="bg1"/>
                </a:solidFill>
              </a:defRPr>
            </a:lvl1pPr>
          </a:lstStyle>
          <a:p>
            <a:fld id="{2CBAAE70-4F4A-4383-9C4B-BA48DC1FFF7E}" type="slidenum">
              <a:rPr lang="fr-FR" smtClean="0"/>
              <a:pPr/>
              <a:t>‹N°›</a:t>
            </a:fld>
            <a:endParaRPr lang="fr-FR" dirty="0"/>
          </a:p>
        </p:txBody>
      </p:sp>
    </p:spTree>
    <p:extLst>
      <p:ext uri="{BB962C8B-B14F-4D97-AF65-F5344CB8AC3E}">
        <p14:creationId xmlns:p14="http://schemas.microsoft.com/office/powerpoint/2010/main" val="214010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Journée d’étude du Gi – 30/11/16</a:t>
            </a:r>
          </a:p>
        </p:txBody>
      </p:sp>
      <p:sp>
        <p:nvSpPr>
          <p:cNvPr id="8" name="Espace réservé du pied de page 7"/>
          <p:cNvSpPr>
            <a:spLocks noGrp="1"/>
          </p:cNvSpPr>
          <p:nvPr>
            <p:ph type="ftr" sz="quarter" idx="11"/>
          </p:nvPr>
        </p:nvSpPr>
        <p:spPr/>
        <p:txBody>
          <a:bodyPr/>
          <a:lstStyle/>
          <a:p>
            <a:r>
              <a:rPr lang="fr-FR"/>
              <a:t>Quelle prise en charge du risque projet par les OSI?</a:t>
            </a:r>
          </a:p>
        </p:txBody>
      </p:sp>
      <p:sp>
        <p:nvSpPr>
          <p:cNvPr id="9" name="Espace réservé du numéro de diapositive 8"/>
          <p:cNvSpPr>
            <a:spLocks noGrp="1"/>
          </p:cNvSpPr>
          <p:nvPr>
            <p:ph type="sldNum" sz="quarter" idx="12"/>
          </p:nvPr>
        </p:nvSpPr>
        <p:spPr/>
        <p:txBody>
          <a:bodyPr/>
          <a:lstStyle/>
          <a:p>
            <a:fld id="{2CBAAE70-4F4A-4383-9C4B-BA48DC1FFF7E}" type="slidenum">
              <a:rPr lang="fr-FR" smtClean="0"/>
              <a:pPr/>
              <a:t>‹N°›</a:t>
            </a:fld>
            <a:endParaRPr lang="fr-FR"/>
          </a:p>
        </p:txBody>
      </p:sp>
      <p:sp>
        <p:nvSpPr>
          <p:cNvPr id="10" name="Losange 9"/>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335729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Journée d’étude du Gi – 30/11/16</a:t>
            </a:r>
          </a:p>
        </p:txBody>
      </p:sp>
      <p:sp>
        <p:nvSpPr>
          <p:cNvPr id="4" name="Espace réservé du pied de page 3"/>
          <p:cNvSpPr>
            <a:spLocks noGrp="1"/>
          </p:cNvSpPr>
          <p:nvPr>
            <p:ph type="ftr" sz="quarter" idx="11"/>
          </p:nvPr>
        </p:nvSpPr>
        <p:spPr/>
        <p:txBody>
          <a:bodyPr/>
          <a:lstStyle/>
          <a:p>
            <a:r>
              <a:rPr lang="fr-FR"/>
              <a:t>Quelle prise en charge du risque projet par les OSI?</a:t>
            </a:r>
          </a:p>
        </p:txBody>
      </p:sp>
      <p:sp>
        <p:nvSpPr>
          <p:cNvPr id="5" name="Espace réservé du numéro de diapositive 4"/>
          <p:cNvSpPr>
            <a:spLocks noGrp="1"/>
          </p:cNvSpPr>
          <p:nvPr>
            <p:ph type="sldNum" sz="quarter" idx="12"/>
          </p:nvPr>
        </p:nvSpPr>
        <p:spPr/>
        <p:txBody>
          <a:bodyPr/>
          <a:lstStyle/>
          <a:p>
            <a:fld id="{2CBAAE70-4F4A-4383-9C4B-BA48DC1FFF7E}" type="slidenum">
              <a:rPr lang="fr-FR" smtClean="0"/>
              <a:pPr/>
              <a:t>‹N°›</a:t>
            </a:fld>
            <a:endParaRPr lang="fr-FR"/>
          </a:p>
        </p:txBody>
      </p:sp>
      <p:sp>
        <p:nvSpPr>
          <p:cNvPr id="6" name="Losange 5"/>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27165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Journée d’étude du Gi – 30/11/16</a:t>
            </a:r>
          </a:p>
        </p:txBody>
      </p:sp>
      <p:sp>
        <p:nvSpPr>
          <p:cNvPr id="6" name="Espace réservé du pied de page 5"/>
          <p:cNvSpPr>
            <a:spLocks noGrp="1"/>
          </p:cNvSpPr>
          <p:nvPr>
            <p:ph type="ftr" sz="quarter" idx="11"/>
          </p:nvPr>
        </p:nvSpPr>
        <p:spPr/>
        <p:txBody>
          <a:bodyPr/>
          <a:lstStyle/>
          <a:p>
            <a:r>
              <a:rPr lang="fr-FR"/>
              <a:t>Quelle prise en charge du risque projet par les OSI?</a:t>
            </a:r>
          </a:p>
        </p:txBody>
      </p:sp>
      <p:sp>
        <p:nvSpPr>
          <p:cNvPr id="7" name="Espace réservé du numéro de diapositive 6"/>
          <p:cNvSpPr>
            <a:spLocks noGrp="1"/>
          </p:cNvSpPr>
          <p:nvPr>
            <p:ph type="sldNum" sz="quarter" idx="12"/>
          </p:nvPr>
        </p:nvSpPr>
        <p:spPr/>
        <p:txBody>
          <a:bodyPr/>
          <a:lstStyle/>
          <a:p>
            <a:fld id="{2CBAAE70-4F4A-4383-9C4B-BA48DC1FFF7E}" type="slidenum">
              <a:rPr lang="fr-FR" smtClean="0"/>
              <a:pPr/>
              <a:t>‹N°›</a:t>
            </a:fld>
            <a:endParaRPr lang="fr-FR"/>
          </a:p>
        </p:txBody>
      </p:sp>
    </p:spTree>
    <p:extLst>
      <p:ext uri="{BB962C8B-B14F-4D97-AF65-F5344CB8AC3E}">
        <p14:creationId xmlns:p14="http://schemas.microsoft.com/office/powerpoint/2010/main" val="132901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a:t>Journée d’étude du Gi – 30/11/16</a:t>
            </a:r>
          </a:p>
        </p:txBody>
      </p:sp>
      <p:sp>
        <p:nvSpPr>
          <p:cNvPr id="6" name="Espace réservé du pied de page 5"/>
          <p:cNvSpPr>
            <a:spLocks noGrp="1"/>
          </p:cNvSpPr>
          <p:nvPr>
            <p:ph type="ftr" sz="quarter" idx="11"/>
          </p:nvPr>
        </p:nvSpPr>
        <p:spPr/>
        <p:txBody>
          <a:bodyPr/>
          <a:lstStyle/>
          <a:p>
            <a:r>
              <a:rPr lang="fr-FR"/>
              <a:t>Quelle prise en charge du risque projet par les OSI?</a:t>
            </a:r>
          </a:p>
        </p:txBody>
      </p:sp>
      <p:sp>
        <p:nvSpPr>
          <p:cNvPr id="7" name="Espace réservé du numéro de diapositive 6"/>
          <p:cNvSpPr>
            <a:spLocks noGrp="1"/>
          </p:cNvSpPr>
          <p:nvPr>
            <p:ph type="sldNum" sz="quarter" idx="12"/>
          </p:nvPr>
        </p:nvSpPr>
        <p:spPr/>
        <p:txBody>
          <a:bodyPr/>
          <a:lstStyle/>
          <a:p>
            <a:fld id="{2CBAAE70-4F4A-4383-9C4B-BA48DC1FFF7E}" type="slidenum">
              <a:rPr lang="fr-FR" smtClean="0"/>
              <a:pPr/>
              <a:t>‹N°›</a:t>
            </a:fld>
            <a:endParaRPr lang="fr-FR"/>
          </a:p>
        </p:txBody>
      </p:sp>
      <p:sp>
        <p:nvSpPr>
          <p:cNvPr id="9" name="Losange 8"/>
          <p:cNvSpPr/>
          <p:nvPr userDrawn="1"/>
        </p:nvSpPr>
        <p:spPr>
          <a:xfrm>
            <a:off x="8100392" y="5805264"/>
            <a:ext cx="1440160" cy="1440160"/>
          </a:xfrm>
          <a:prstGeom prst="diamond">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riangle rectangle 9"/>
          <p:cNvSpPr/>
          <p:nvPr userDrawn="1"/>
        </p:nvSpPr>
        <p:spPr>
          <a:xfrm rot="10800000" flipH="1">
            <a:off x="35497" y="260648"/>
            <a:ext cx="432050" cy="2448272"/>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752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Journée d’étude du Gi – 30/11/16</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Quelle prise en charge du risque projet par les OSI?</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AAE70-4F4A-4383-9C4B-BA48DC1FFF7E}" type="slidenum">
              <a:rPr lang="fr-FR" smtClean="0"/>
              <a:pPr/>
              <a:t>‹N°›</a:t>
            </a:fld>
            <a:endParaRPr lang="fr-FR"/>
          </a:p>
        </p:txBody>
      </p:sp>
    </p:spTree>
    <p:extLst>
      <p:ext uri="{BB962C8B-B14F-4D97-AF65-F5344CB8AC3E}">
        <p14:creationId xmlns:p14="http://schemas.microsoft.com/office/powerpoint/2010/main" val="2723764224"/>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0"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BE6E4A9-26FE-4BAC-B22F-10526B322C8E}" type="datetimeFigureOut">
              <a:rPr lang="fr-FR" smtClean="0"/>
              <a:t>27/05/2021</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174761-CD71-4160-96E2-34FADDF325BD}" type="slidenum">
              <a:rPr lang="fr-FR" smtClean="0"/>
              <a:t>‹N°›</a:t>
            </a:fld>
            <a:endParaRPr lang="fr-FR"/>
          </a:p>
        </p:txBody>
      </p:sp>
    </p:spTree>
    <p:extLst>
      <p:ext uri="{BB962C8B-B14F-4D97-AF65-F5344CB8AC3E}">
        <p14:creationId xmlns:p14="http://schemas.microsoft.com/office/powerpoint/2010/main" val="327798934"/>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9.jp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Initiative Fleuve Senegal</a:t>
            </a:r>
          </a:p>
        </p:txBody>
      </p:sp>
      <p:sp>
        <p:nvSpPr>
          <p:cNvPr id="3" name="Sous-titre 2"/>
          <p:cNvSpPr>
            <a:spLocks noGrp="1"/>
          </p:cNvSpPr>
          <p:nvPr>
            <p:ph type="subTitle" idx="1"/>
          </p:nvPr>
        </p:nvSpPr>
        <p:spPr/>
        <p:txBody>
          <a:bodyPr/>
          <a:lstStyle/>
          <a:p>
            <a:r>
              <a:rPr lang="fr-FR" b="1" dirty="0"/>
              <a:t>Volonté de 6 ONG internationales souhaitant renforcer leurs synergies pour participer au développement d’un territoire</a:t>
            </a:r>
          </a:p>
        </p:txBody>
      </p:sp>
      <p:pic>
        <p:nvPicPr>
          <p:cNvPr id="4" name="Image 3">
            <a:extLst>
              <a:ext uri="{FF2B5EF4-FFF2-40B4-BE49-F238E27FC236}">
                <a16:creationId xmlns:a16="http://schemas.microsoft.com/office/drawing/2014/main" id="{CB3CD63E-3BE6-428E-84A6-97A14AC84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6540" y="5349875"/>
            <a:ext cx="1464639" cy="986046"/>
          </a:xfrm>
          <a:prstGeom prst="rect">
            <a:avLst/>
          </a:prstGeom>
        </p:spPr>
      </p:pic>
    </p:spTree>
    <p:extLst>
      <p:ext uri="{BB962C8B-B14F-4D97-AF65-F5344CB8AC3E}">
        <p14:creationId xmlns:p14="http://schemas.microsoft.com/office/powerpoint/2010/main" val="357503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carte&#10;&#10;Description générée automatiquement">
            <a:extLst>
              <a:ext uri="{FF2B5EF4-FFF2-40B4-BE49-F238E27FC236}">
                <a16:creationId xmlns:a16="http://schemas.microsoft.com/office/drawing/2014/main" id="{5F788F88-2E96-4F8B-916E-7AE6514891BD}"/>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256666" y="446692"/>
            <a:ext cx="8534407" cy="6027269"/>
          </a:xfrm>
        </p:spPr>
      </p:pic>
      <p:sp>
        <p:nvSpPr>
          <p:cNvPr id="7" name="ZoneTexte 6">
            <a:extLst>
              <a:ext uri="{FF2B5EF4-FFF2-40B4-BE49-F238E27FC236}">
                <a16:creationId xmlns:a16="http://schemas.microsoft.com/office/drawing/2014/main" id="{01A9A516-397A-4A83-8315-C9AAF9CFD440}"/>
              </a:ext>
            </a:extLst>
          </p:cNvPr>
          <p:cNvSpPr txBox="1"/>
          <p:nvPr/>
        </p:nvSpPr>
        <p:spPr>
          <a:xfrm>
            <a:off x="705841" y="0"/>
            <a:ext cx="6497064" cy="425501"/>
          </a:xfrm>
          <a:prstGeom prst="rect">
            <a:avLst/>
          </a:prstGeom>
          <a:noFill/>
        </p:spPr>
        <p:txBody>
          <a:bodyPr wrap="square" rtlCol="0">
            <a:spAutoFit/>
          </a:bodyPr>
          <a:lstStyle/>
          <a:p>
            <a:pPr algn="just">
              <a:lnSpc>
                <a:spcPct val="115000"/>
              </a:lnSpc>
              <a:spcBef>
                <a:spcPts val="300"/>
              </a:spcBef>
              <a:spcAft>
                <a:spcPts val="300"/>
              </a:spcAft>
            </a:pPr>
            <a:r>
              <a:rPr lang="fr-FR" sz="2000" b="1" u="sng" dirty="0">
                <a:solidFill>
                  <a:srgbClr val="00B050"/>
                </a:solidFill>
                <a:effectLst/>
                <a:latin typeface="Arial" panose="020B0604020202020204" pitchFamily="34" charset="0"/>
                <a:ea typeface="Calibri" panose="020F0502020204030204" pitchFamily="34" charset="0"/>
                <a:cs typeface="Arial" panose="020B0604020202020204" pitchFamily="34" charset="0"/>
              </a:rPr>
              <a:t>Nos partenaires</a:t>
            </a:r>
          </a:p>
        </p:txBody>
      </p:sp>
    </p:spTree>
    <p:extLst>
      <p:ext uri="{BB962C8B-B14F-4D97-AF65-F5344CB8AC3E}">
        <p14:creationId xmlns:p14="http://schemas.microsoft.com/office/powerpoint/2010/main" val="221882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B884EC30-A731-4123-9F19-F13DA59FEB8D}"/>
              </a:ext>
            </a:extLst>
          </p:cNvPr>
          <p:cNvSpPr txBox="1"/>
          <p:nvPr/>
        </p:nvSpPr>
        <p:spPr>
          <a:xfrm>
            <a:off x="1010653" y="296229"/>
            <a:ext cx="7401464" cy="400110"/>
          </a:xfrm>
          <a:prstGeom prst="rect">
            <a:avLst/>
          </a:prstGeom>
          <a:noFill/>
        </p:spPr>
        <p:txBody>
          <a:bodyPr wrap="square" rtlCol="0">
            <a:spAutoFit/>
          </a:bodyPr>
          <a:lstStyle/>
          <a:p>
            <a:r>
              <a:rPr lang="fr-FR" sz="2000" b="1" dirty="0">
                <a:solidFill>
                  <a:schemeClr val="accent2">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fr-FR" sz="20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les public(s) cible(s) » visés par les projets</a:t>
            </a:r>
            <a:endParaRPr lang="fr-FR" b="1" dirty="0">
              <a:solidFill>
                <a:srgbClr val="00B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660F709F-225E-43E0-BD5F-DB9A9178449D}"/>
              </a:ext>
            </a:extLst>
          </p:cNvPr>
          <p:cNvSpPr>
            <a:spLocks noGrp="1"/>
          </p:cNvSpPr>
          <p:nvPr>
            <p:ph idx="1"/>
          </p:nvPr>
        </p:nvSpPr>
        <p:spPr/>
        <p:txBody>
          <a:bodyPr/>
          <a:lstStyle/>
          <a:p>
            <a:pPr marL="0" indent="0">
              <a:buNone/>
            </a:pPr>
            <a:r>
              <a:rPr lang="fr-FR" dirty="0"/>
              <a:t> </a:t>
            </a:r>
          </a:p>
        </p:txBody>
      </p:sp>
      <p:graphicFrame>
        <p:nvGraphicFramePr>
          <p:cNvPr id="8" name="Graphique 7">
            <a:extLst>
              <a:ext uri="{FF2B5EF4-FFF2-40B4-BE49-F238E27FC236}">
                <a16:creationId xmlns:a16="http://schemas.microsoft.com/office/drawing/2014/main" id="{E6AE072B-6BCC-4BF9-B6A9-B1188D1A5DAB}"/>
              </a:ext>
            </a:extLst>
          </p:cNvPr>
          <p:cNvGraphicFramePr>
            <a:graphicFrameLocks/>
          </p:cNvGraphicFramePr>
          <p:nvPr>
            <p:extLst>
              <p:ext uri="{D42A27DB-BD31-4B8C-83A1-F6EECF244321}">
                <p14:modId xmlns:p14="http://schemas.microsoft.com/office/powerpoint/2010/main" val="692002024"/>
              </p:ext>
            </p:extLst>
          </p:nvPr>
        </p:nvGraphicFramePr>
        <p:xfrm>
          <a:off x="288758" y="850232"/>
          <a:ext cx="8398041" cy="4906599"/>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0251B08B-F34D-4736-A3B0-B0EE47F18874}"/>
              </a:ext>
            </a:extLst>
          </p:cNvPr>
          <p:cNvSpPr txBox="1"/>
          <p:nvPr/>
        </p:nvSpPr>
        <p:spPr>
          <a:xfrm>
            <a:off x="457200" y="5941497"/>
            <a:ext cx="7085377" cy="369332"/>
          </a:xfrm>
          <a:prstGeom prst="rect">
            <a:avLst/>
          </a:prstGeom>
          <a:noFill/>
        </p:spPr>
        <p:txBody>
          <a:bodyPr wrap="square" rtlCol="0">
            <a:spAutoFit/>
          </a:bodyPr>
          <a:lstStyle/>
          <a:p>
            <a:r>
              <a:rPr lang="fr-FR" dirty="0">
                <a:sym typeface="Wingdings" panose="05000000000000000000" pitchFamily="2" charset="2"/>
              </a:rPr>
              <a:t> </a:t>
            </a:r>
            <a:r>
              <a:rPr lang="fr-FR" dirty="0"/>
              <a:t>La décentralisation reste un cadre d’action pertinent pour nos actions</a:t>
            </a:r>
          </a:p>
        </p:txBody>
      </p:sp>
    </p:spTree>
    <p:extLst>
      <p:ext uri="{BB962C8B-B14F-4D97-AF65-F5344CB8AC3E}">
        <p14:creationId xmlns:p14="http://schemas.microsoft.com/office/powerpoint/2010/main" val="271351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53883B0-C2B4-47D3-AA4C-AA055ED39383}"/>
              </a:ext>
            </a:extLst>
          </p:cNvPr>
          <p:cNvSpPr txBox="1"/>
          <p:nvPr/>
        </p:nvSpPr>
        <p:spPr>
          <a:xfrm>
            <a:off x="258792" y="5857336"/>
            <a:ext cx="7556740" cy="774507"/>
          </a:xfrm>
          <a:prstGeom prst="rect">
            <a:avLst/>
          </a:prstGeom>
          <a:noFill/>
        </p:spPr>
        <p:txBody>
          <a:bodyPr wrap="square">
            <a:spAutoFit/>
          </a:bodyPr>
          <a:lstStyle/>
          <a:p>
            <a:pPr>
              <a:lnSpc>
                <a:spcPct val="107000"/>
              </a:lnSpc>
              <a:spcAft>
                <a:spcPts val="800"/>
              </a:spcAft>
            </a:pPr>
            <a:endParaRPr lang="fr-FR" sz="1800" b="1"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95DD60B3-5B4A-43F6-B7DB-96E0E204545F}"/>
              </a:ext>
            </a:extLst>
          </p:cNvPr>
          <p:cNvSpPr txBox="1"/>
          <p:nvPr/>
        </p:nvSpPr>
        <p:spPr>
          <a:xfrm>
            <a:off x="707366" y="1000664"/>
            <a:ext cx="7556740" cy="369332"/>
          </a:xfrm>
          <a:prstGeom prst="rect">
            <a:avLst/>
          </a:prstGeom>
          <a:noFill/>
        </p:spPr>
        <p:txBody>
          <a:bodyPr wrap="square" rtlCol="0">
            <a:spAutoFit/>
          </a:bodyPr>
          <a:lstStyle/>
          <a:p>
            <a:endParaRPr lang="fr-FR" dirty="0"/>
          </a:p>
        </p:txBody>
      </p:sp>
      <p:sp>
        <p:nvSpPr>
          <p:cNvPr id="3" name="Titre 2">
            <a:extLst>
              <a:ext uri="{FF2B5EF4-FFF2-40B4-BE49-F238E27FC236}">
                <a16:creationId xmlns:a16="http://schemas.microsoft.com/office/drawing/2014/main" id="{DA3CFED7-0E87-4B98-AE63-EEE060561967}"/>
              </a:ext>
            </a:extLst>
          </p:cNvPr>
          <p:cNvSpPr>
            <a:spLocks noGrp="1"/>
          </p:cNvSpPr>
          <p:nvPr>
            <p:ph type="title"/>
          </p:nvPr>
        </p:nvSpPr>
        <p:spPr>
          <a:xfrm>
            <a:off x="370936" y="33652"/>
            <a:ext cx="8229600" cy="369333"/>
          </a:xfrm>
        </p:spPr>
        <p:txBody>
          <a:bodyPr>
            <a:normAutofit/>
          </a:bodyPr>
          <a:lstStyle/>
          <a:p>
            <a:r>
              <a:rPr lang="fr-FR" sz="1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Carte des partenaires financiers</a:t>
            </a:r>
            <a:r>
              <a:rPr lang="fr-FR" sz="1800" dirty="0">
                <a:solidFill>
                  <a:srgbClr val="00B050"/>
                </a:solidFill>
                <a:effectLst/>
                <a:latin typeface="Arial" panose="020B0604020202020204" pitchFamily="34" charset="0"/>
                <a:ea typeface="Calibri" panose="020F0502020204030204" pitchFamily="34" charset="0"/>
                <a:cs typeface="Arial" panose="020B0604020202020204" pitchFamily="34" charset="0"/>
              </a:rPr>
              <a:t> des programmes recensés </a:t>
            </a:r>
            <a:endParaRPr lang="fr-FR" sz="1800" dirty="0">
              <a:solidFill>
                <a:srgbClr val="00B050"/>
              </a:solidFill>
              <a:latin typeface="Arial" panose="020B0604020202020204" pitchFamily="34" charset="0"/>
              <a:cs typeface="Arial" panose="020B0604020202020204" pitchFamily="34" charset="0"/>
            </a:endParaRPr>
          </a:p>
        </p:txBody>
      </p:sp>
      <p:pic>
        <p:nvPicPr>
          <p:cNvPr id="7" name="Espace réservé du contenu 6" descr="Une image contenant carte&#10;&#10;Description générée automatiquement">
            <a:extLst>
              <a:ext uri="{FF2B5EF4-FFF2-40B4-BE49-F238E27FC236}">
                <a16:creationId xmlns:a16="http://schemas.microsoft.com/office/drawing/2014/main" id="{E2E68F92-E9A0-420E-B42E-7217B527EC9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3672" y="464037"/>
            <a:ext cx="8736655" cy="6170104"/>
          </a:xfrm>
        </p:spPr>
      </p:pic>
    </p:spTree>
    <p:extLst>
      <p:ext uri="{BB962C8B-B14F-4D97-AF65-F5344CB8AC3E}">
        <p14:creationId xmlns:p14="http://schemas.microsoft.com/office/powerpoint/2010/main" val="2997718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5DFF85-638D-4268-BF34-89E43DFF1586}"/>
              </a:ext>
            </a:extLst>
          </p:cNvPr>
          <p:cNvSpPr>
            <a:spLocks noGrp="1"/>
          </p:cNvSpPr>
          <p:nvPr>
            <p:ph type="title"/>
          </p:nvPr>
        </p:nvSpPr>
        <p:spPr>
          <a:xfrm>
            <a:off x="364434" y="93100"/>
            <a:ext cx="8229600" cy="619885"/>
          </a:xfrm>
        </p:spPr>
        <p:txBody>
          <a:bodyPr>
            <a:normAutofit/>
          </a:bodyPr>
          <a:lstStyle/>
          <a:p>
            <a:r>
              <a:rPr lang="fr-FR" sz="2800" b="1" dirty="0">
                <a:latin typeface="Arial" panose="020B0604020202020204" pitchFamily="34" charset="0"/>
                <a:cs typeface="Arial" panose="020B0604020202020204" pitchFamily="34" charset="0"/>
              </a:rPr>
              <a:t>Objectif de l’initiative Fleuve Sénégal</a:t>
            </a:r>
            <a:endParaRPr lang="fr-FR" sz="2800" b="1" dirty="0">
              <a:solidFill>
                <a:schemeClr val="accent3"/>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E24BB465-4EDA-4F0E-AEE4-5980A49FA87E}"/>
              </a:ext>
            </a:extLst>
          </p:cNvPr>
          <p:cNvSpPr>
            <a:spLocks noGrp="1"/>
          </p:cNvSpPr>
          <p:nvPr>
            <p:ph idx="1"/>
          </p:nvPr>
        </p:nvSpPr>
        <p:spPr>
          <a:xfrm>
            <a:off x="364434" y="712985"/>
            <a:ext cx="8229600" cy="4623367"/>
          </a:xfrm>
        </p:spPr>
        <p:txBody>
          <a:bodyPr>
            <a:normAutofit fontScale="32500" lnSpcReduction="20000"/>
          </a:bodyPr>
          <a:lstStyle/>
          <a:p>
            <a:r>
              <a:rPr lang="fr-FR" sz="6200" b="1" dirty="0">
                <a:effectLst/>
                <a:ea typeface="Calibri" panose="020F0502020204030204" pitchFamily="34" charset="0"/>
              </a:rPr>
              <a:t>L</a:t>
            </a:r>
            <a:r>
              <a:rPr lang="fr-FR" sz="6200" b="1" dirty="0">
                <a:effectLst/>
                <a:ea typeface="Calibri" panose="020F0502020204030204" pitchFamily="34" charset="0"/>
                <a:cs typeface="Arial" panose="020B0604020202020204" pitchFamily="34" charset="0"/>
              </a:rPr>
              <a:t>’« Initiative Fleuve Sénégal » </a:t>
            </a:r>
            <a:r>
              <a:rPr lang="fr-FR" sz="6200" dirty="0">
                <a:effectLst/>
                <a:ea typeface="Calibri" panose="020F0502020204030204" pitchFamily="34" charset="0"/>
                <a:cs typeface="Arial" panose="020B0604020202020204" pitchFamily="34" charset="0"/>
              </a:rPr>
              <a:t>(IFS): un engagement de six associations de solidarité internationale françaises intervenant toutes dans le Bassin du Fleuve Sénégal (BFS) et souhaitant renforcer leurs synergies </a:t>
            </a:r>
            <a:r>
              <a:rPr lang="fr-FR" sz="6200" b="1" dirty="0">
                <a:effectLst/>
                <a:ea typeface="Calibri" panose="020F0502020204030204" pitchFamily="34" charset="0"/>
                <a:cs typeface="Arial" panose="020B0604020202020204" pitchFamily="34" charset="0"/>
              </a:rPr>
              <a:t>: Ados, AVSF, GERES, Grdr, Gret et Le Partenariat</a:t>
            </a:r>
          </a:p>
          <a:p>
            <a:pPr marL="0" indent="0">
              <a:buNone/>
            </a:pPr>
            <a:endParaRPr lang="fr-FR" sz="6200" b="1" dirty="0">
              <a:effectLst/>
              <a:ea typeface="Calibri" panose="020F0502020204030204" pitchFamily="34" charset="0"/>
              <a:cs typeface="Arial" panose="020B0604020202020204" pitchFamily="34" charset="0"/>
            </a:endParaRPr>
          </a:p>
          <a:p>
            <a:r>
              <a:rPr lang="fr-FR" sz="6200" b="1" dirty="0">
                <a:effectLst/>
                <a:ea typeface="Calibri" panose="020F0502020204030204" pitchFamily="34" charset="0"/>
                <a:cs typeface="Arial" panose="020B0604020202020204" pitchFamily="34" charset="0"/>
              </a:rPr>
              <a:t>Un socle commun  </a:t>
            </a:r>
          </a:p>
          <a:p>
            <a:pPr marL="457200" lvl="1" indent="0">
              <a:buNone/>
            </a:pPr>
            <a:r>
              <a:rPr lang="fr-FR" sz="6200" dirty="0">
                <a:effectLst/>
                <a:ea typeface="Calibri" panose="020F0502020204030204" pitchFamily="34" charset="0"/>
                <a:cs typeface="Arial" panose="020B0604020202020204" pitchFamily="34" charset="0"/>
              </a:rPr>
              <a:t>1) Un ancrage durable et des interventions dans le bassin du Fleuve depuis plus de 30 ans  </a:t>
            </a:r>
          </a:p>
          <a:p>
            <a:pPr marL="457200" lvl="1" indent="0">
              <a:buNone/>
            </a:pPr>
            <a:r>
              <a:rPr lang="fr-FR" sz="6200" dirty="0">
                <a:effectLst/>
                <a:ea typeface="Calibri" panose="020F0502020204030204" pitchFamily="34" charset="0"/>
                <a:cs typeface="Arial" panose="020B0604020202020204" pitchFamily="34" charset="0"/>
              </a:rPr>
              <a:t>2) Un dense réseau d’acteurs locaux avec qui elles collaborent (institutionnels, collectivités territoriales, OSC, etc.) </a:t>
            </a:r>
          </a:p>
          <a:p>
            <a:pPr marL="457200" lvl="1" indent="0">
              <a:buNone/>
            </a:pPr>
            <a:r>
              <a:rPr lang="fr-FR" sz="6200" dirty="0">
                <a:effectLst/>
                <a:ea typeface="Calibri" panose="020F0502020204030204" pitchFamily="34" charset="0"/>
                <a:cs typeface="Arial" panose="020B0604020202020204" pitchFamily="34" charset="0"/>
              </a:rPr>
              <a:t>3) Des approches privilégiant des entrées territoriales et intégrées cherchant à prendre en compte les spécificités des contextes d’intervention, l’analyse des jeux d’acteurs, etc. </a:t>
            </a:r>
            <a:endParaRPr lang="fr-FR" sz="6200" dirty="0">
              <a:ea typeface="Calibri" panose="020F0502020204030204" pitchFamily="34" charset="0"/>
              <a:cs typeface="Arial" panose="020B0604020202020204" pitchFamily="34" charset="0"/>
            </a:endParaRPr>
          </a:p>
          <a:p>
            <a:pPr marL="457200" lvl="1" indent="0">
              <a:buNone/>
            </a:pPr>
            <a:r>
              <a:rPr lang="fr-FR" sz="6200" dirty="0">
                <a:cs typeface="Arial" panose="020B0604020202020204" pitchFamily="34" charset="0"/>
              </a:rPr>
              <a:t>4) Une volonté de rendre plus efficace la concertation et la collaboration avec les partenaires locaux (CL, OMVS, ARD, associations d’élus, services techniques, sociétés nationales, société civile, …). </a:t>
            </a:r>
          </a:p>
          <a:p>
            <a:pPr marL="457200" lvl="1" indent="0">
              <a:buNone/>
            </a:pPr>
            <a:endParaRPr lang="fr-FR" sz="3600" dirty="0"/>
          </a:p>
        </p:txBody>
      </p:sp>
      <p:sp>
        <p:nvSpPr>
          <p:cNvPr id="5" name="ZoneTexte 4">
            <a:extLst>
              <a:ext uri="{FF2B5EF4-FFF2-40B4-BE49-F238E27FC236}">
                <a16:creationId xmlns:a16="http://schemas.microsoft.com/office/drawing/2014/main" id="{768C8A7A-D35D-4657-B76A-86655E9C217A}"/>
              </a:ext>
            </a:extLst>
          </p:cNvPr>
          <p:cNvSpPr txBox="1"/>
          <p:nvPr/>
        </p:nvSpPr>
        <p:spPr>
          <a:xfrm>
            <a:off x="364434" y="5659817"/>
            <a:ext cx="7596809" cy="106567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07000"/>
              </a:lnSpc>
              <a:spcAft>
                <a:spcPts val="800"/>
              </a:spcAft>
            </a:pPr>
            <a:r>
              <a:rPr lang="fr-FR" sz="2000" b="1" dirty="0">
                <a:latin typeface="Calibri" panose="020F0502020204030204" pitchFamily="34" charset="0"/>
                <a:ea typeface="Calibri" panose="020F0502020204030204" pitchFamily="34" charset="0"/>
                <a:cs typeface="Calibri" panose="020F0502020204030204" pitchFamily="34" charset="0"/>
              </a:rPr>
              <a:t>Ces 6 organisations ont </a:t>
            </a:r>
            <a:r>
              <a:rPr lang="fr-FR" sz="2000" b="1" dirty="0">
                <a:effectLst/>
                <a:latin typeface="Calibri" panose="020F0502020204030204" pitchFamily="34" charset="0"/>
                <a:ea typeface="Calibri" panose="020F0502020204030204" pitchFamily="34" charset="0"/>
                <a:cs typeface="Calibri" panose="020F0502020204030204" pitchFamily="34" charset="0"/>
              </a:rPr>
              <a:t>souhaité animer un réseau, l’IFS - Initiative Fleuve Sénégal -  afin de mutualiser, renforcer et améliorer leurs interventions dans le bassin du fleuve Sénégal. </a:t>
            </a:r>
          </a:p>
        </p:txBody>
      </p:sp>
    </p:spTree>
    <p:extLst>
      <p:ext uri="{BB962C8B-B14F-4D97-AF65-F5344CB8AC3E}">
        <p14:creationId xmlns:p14="http://schemas.microsoft.com/office/powerpoint/2010/main" val="321664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A00A5E7-A02A-4DA6-B620-4BB72E3C832C}"/>
              </a:ext>
            </a:extLst>
          </p:cNvPr>
          <p:cNvSpPr>
            <a:spLocks noGrp="1" noChangeArrowheads="1"/>
          </p:cNvSpPr>
          <p:nvPr>
            <p:ph idx="1"/>
          </p:nvPr>
        </p:nvSpPr>
        <p:spPr bwMode="auto">
          <a:xfrm>
            <a:off x="1263316" y="361984"/>
            <a:ext cx="7644064"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effectLst/>
                <a:cs typeface="Arial" panose="020B0604020202020204" pitchFamily="34" charset="0"/>
              </a:rPr>
              <a:t>agit pour soutenir l'agriculture paysanne. Présente au Sénégal et Mali - </a:t>
            </a:r>
            <a:r>
              <a:rPr lang="fr-FR" sz="1600" i="1" dirty="0">
                <a:cs typeface="Arial" panose="020B0604020202020204" pitchFamily="34" charset="0"/>
              </a:rPr>
              <a:t>pastoralisme</a:t>
            </a:r>
            <a:r>
              <a:rPr lang="fr-FR" sz="1600" dirty="0">
                <a:cs typeface="Arial" panose="020B0604020202020204" pitchFamily="34" charset="0"/>
              </a:rPr>
              <a:t>, </a:t>
            </a:r>
            <a:r>
              <a:rPr lang="fr-FR" sz="1600" i="1" dirty="0">
                <a:cs typeface="Arial" panose="020B0604020202020204" pitchFamily="34" charset="0"/>
              </a:rPr>
              <a:t>Gestion des Ressources naturelles, </a:t>
            </a:r>
            <a:r>
              <a:rPr lang="fr-FR" sz="1800" i="1" dirty="0">
                <a:effectLst/>
                <a:ea typeface="Calibri" panose="020F0502020204030204" pitchFamily="34" charset="0"/>
                <a:cs typeface="Arial" panose="020B0604020202020204" pitchFamily="34" charset="0"/>
              </a:rPr>
              <a:t>Chaines de valeur (lait , viande</a:t>
            </a:r>
            <a:r>
              <a:rPr lang="fr-FR" sz="1800" dirty="0">
                <a:effectLst/>
                <a:ea typeface="Calibri" panose="020F0502020204030204" pitchFamily="34" charset="0"/>
                <a:cs typeface="Arial" panose="020B0604020202020204" pitchFamily="34" charset="0"/>
              </a:rPr>
              <a:t>)</a:t>
            </a:r>
            <a:endParaRPr kumimoji="0" lang="fr-FR" altLang="fr-FR" sz="1600" b="0" u="none" strike="noStrike" cap="none" normalizeH="0" baseline="0" dirty="0">
              <a:ln>
                <a:noFill/>
              </a:ln>
              <a:effectLst/>
              <a:cs typeface="Arial" panose="020B0604020202020204" pitchFamily="34" charset="0"/>
            </a:endParaRPr>
          </a:p>
        </p:txBody>
      </p:sp>
      <p:pic>
        <p:nvPicPr>
          <p:cNvPr id="6" name="Image 5">
            <a:extLst>
              <a:ext uri="{FF2B5EF4-FFF2-40B4-BE49-F238E27FC236}">
                <a16:creationId xmlns:a16="http://schemas.microsoft.com/office/drawing/2014/main" id="{600E94F6-82FE-4107-9FBC-6E58822BED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63" y="546666"/>
            <a:ext cx="1054100" cy="59848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049C5568-B144-4DC2-B9F4-9B4CD0F70E00}"/>
              </a:ext>
            </a:extLst>
          </p:cNvPr>
          <p:cNvSpPr txBox="1">
            <a:spLocks noChangeArrowheads="1"/>
          </p:cNvSpPr>
          <p:nvPr/>
        </p:nvSpPr>
        <p:spPr bwMode="auto">
          <a:xfrm>
            <a:off x="2473159" y="4508034"/>
            <a:ext cx="7644064"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342900" indent="-342900" algn="l" defTabSz="914400" rtl="0" eaLnBrk="0" fontAlgn="base" latinLnBrk="0" hangingPunct="0">
              <a:spcBef>
                <a:spcPct val="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0" fontAlgn="base" latinLnBrk="0" hangingPunct="0">
              <a:spcBef>
                <a:spcPct val="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0" fontAlgn="base" latinLnBrk="0" hangingPunct="0">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9pPr>
          </a:lstStyle>
          <a:p>
            <a:pPr marL="0" indent="0">
              <a:buFontTx/>
              <a:buNone/>
            </a:pPr>
            <a:r>
              <a:rPr lang="fr-FR" altLang="fr-FR" sz="1800" dirty="0">
                <a:solidFill>
                  <a:srgbClr val="4D5156"/>
                </a:solidFill>
                <a:cs typeface="Arial" panose="020B0604020202020204" pitchFamily="34" charset="0"/>
              </a:rPr>
              <a:t>.</a:t>
            </a:r>
            <a:r>
              <a:rPr lang="fr-FR" altLang="fr-FR" sz="1800" dirty="0"/>
              <a:t> </a:t>
            </a:r>
          </a:p>
        </p:txBody>
      </p:sp>
      <p:pic>
        <p:nvPicPr>
          <p:cNvPr id="8" name="Image 4">
            <a:extLst>
              <a:ext uri="{FF2B5EF4-FFF2-40B4-BE49-F238E27FC236}">
                <a16:creationId xmlns:a16="http://schemas.microsoft.com/office/drawing/2014/main" id="{C84AC3DD-FA72-45EE-8049-E363746E73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94" y="1447016"/>
            <a:ext cx="1143000" cy="4619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a:extLst>
              <a:ext uri="{FF2B5EF4-FFF2-40B4-BE49-F238E27FC236}">
                <a16:creationId xmlns:a16="http://schemas.microsoft.com/office/drawing/2014/main" id="{B40E864D-6E85-414C-A7DC-50B1D9D0D273}"/>
              </a:ext>
            </a:extLst>
          </p:cNvPr>
          <p:cNvSpPr>
            <a:spLocks noChangeArrowheads="1"/>
          </p:cNvSpPr>
          <p:nvPr/>
        </p:nvSpPr>
        <p:spPr bwMode="auto">
          <a:xfrm>
            <a:off x="1313912" y="1169006"/>
            <a:ext cx="7254671"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SN" sz="1600" dirty="0"/>
              <a:t>met en œuvre des projets de développement en région de Matam et de Saint-Louis. Présent au </a:t>
            </a:r>
            <a:r>
              <a:rPr lang="fr-SN" sz="1600" dirty="0">
                <a:cs typeface="Arial" panose="020B0604020202020204" pitchFamily="34" charset="0"/>
              </a:rPr>
              <a:t>Sénégal-</a:t>
            </a:r>
            <a:r>
              <a:rPr lang="fr-SN" sz="1600" dirty="0"/>
              <a:t> </a:t>
            </a:r>
            <a:r>
              <a:rPr lang="fr-SN" sz="1600" i="1" dirty="0"/>
              <a:t>Eau assainissement, Développement économique locale, Energies renouvelable, ECSI, Santé etc..</a:t>
            </a:r>
            <a:endParaRPr kumimoji="0" lang="fr-FR" altLang="fr-FR" sz="1600" b="0" i="1" u="none" strike="noStrike" cap="none" normalizeH="0" baseline="0" dirty="0">
              <a:ln>
                <a:noFill/>
              </a:ln>
              <a:effectLst/>
              <a:latin typeface="Arial" panose="020B0604020202020204" pitchFamily="34" charset="0"/>
            </a:endParaRPr>
          </a:p>
        </p:txBody>
      </p:sp>
      <p:pic>
        <p:nvPicPr>
          <p:cNvPr id="12" name="Image 8">
            <a:extLst>
              <a:ext uri="{FF2B5EF4-FFF2-40B4-BE49-F238E27FC236}">
                <a16:creationId xmlns:a16="http://schemas.microsoft.com/office/drawing/2014/main" id="{BDD45B4C-5176-4B92-BB98-1DFECB1F19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04" y="3245198"/>
            <a:ext cx="1000331" cy="1000331"/>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 6">
            <a:extLst>
              <a:ext uri="{FF2B5EF4-FFF2-40B4-BE49-F238E27FC236}">
                <a16:creationId xmlns:a16="http://schemas.microsoft.com/office/drawing/2014/main" id="{F198EF3A-7E16-4C78-82ED-9194895DDD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12" y="4383972"/>
            <a:ext cx="1295400" cy="76849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
            <a:extLst>
              <a:ext uri="{FF2B5EF4-FFF2-40B4-BE49-F238E27FC236}">
                <a16:creationId xmlns:a16="http://schemas.microsoft.com/office/drawing/2014/main" id="{41809BCF-580A-4BAA-A938-4263FC8981BB}"/>
              </a:ext>
            </a:extLst>
          </p:cNvPr>
          <p:cNvSpPr>
            <a:spLocks noChangeArrowheads="1"/>
          </p:cNvSpPr>
          <p:nvPr/>
        </p:nvSpPr>
        <p:spPr bwMode="auto">
          <a:xfrm>
            <a:off x="1375776" y="4101633"/>
            <a:ext cx="7048798" cy="10772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1600" dirty="0">
                <a:cs typeface="Arial" panose="020B0604020202020204" pitchFamily="34" charset="0"/>
              </a:rPr>
              <a:t>pour qui les mobilités sont une ressource durable pour des territoires solidaires.</a:t>
            </a:r>
            <a:r>
              <a:rPr lang="fr-FR" sz="1600" b="0" i="0" dirty="0">
                <a:effectLst/>
                <a:cs typeface="Arial" panose="020B0604020202020204" pitchFamily="34" charset="0"/>
              </a:rPr>
              <a:t> Présente sur les 4 pays- </a:t>
            </a:r>
            <a:r>
              <a:rPr lang="fr-FR" sz="1600" i="1" dirty="0">
                <a:cs typeface="Arial" panose="020B0604020202020204" pitchFamily="34" charset="0"/>
              </a:rPr>
              <a:t>Gouvernance citoyenne des territoires, sécurité alimentaire, coopération transfrontalière et migration et développement.</a:t>
            </a:r>
          </a:p>
        </p:txBody>
      </p:sp>
      <p:pic>
        <p:nvPicPr>
          <p:cNvPr id="16" name="Image 7">
            <a:extLst>
              <a:ext uri="{FF2B5EF4-FFF2-40B4-BE49-F238E27FC236}">
                <a16:creationId xmlns:a16="http://schemas.microsoft.com/office/drawing/2014/main" id="{4B18F7DA-6A55-4FFF-8F1D-8E4F1B98698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509" y="5490724"/>
            <a:ext cx="862527" cy="86252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
            <a:extLst>
              <a:ext uri="{FF2B5EF4-FFF2-40B4-BE49-F238E27FC236}">
                <a16:creationId xmlns:a16="http://schemas.microsoft.com/office/drawing/2014/main" id="{8CDB6395-2D61-4A6A-B11F-F3977D9F78C2}"/>
              </a:ext>
            </a:extLst>
          </p:cNvPr>
          <p:cNvSpPr>
            <a:spLocks noChangeArrowheads="1"/>
          </p:cNvSpPr>
          <p:nvPr/>
        </p:nvSpPr>
        <p:spPr bwMode="auto">
          <a:xfrm>
            <a:off x="1313912" y="5319037"/>
            <a:ext cx="7048798"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fontAlgn="base"/>
            <a:r>
              <a:rPr lang="fr-FR" sz="1600" b="0" i="0" dirty="0">
                <a:effectLst/>
                <a:cs typeface="Arial" panose="020B0604020202020204" pitchFamily="34" charset="0"/>
              </a:rPr>
              <a:t> agit au développement de coopérations entre des partenaires du Nord et du Sud et renforcer les capacités des acteurs locaux pour l’amélioration des conditions de vie des populations défavorisées. Présente au Sénégal et en Guinée- </a:t>
            </a:r>
            <a:r>
              <a:rPr lang="fr-FR" sz="1600" i="1" dirty="0">
                <a:cs typeface="Arial" panose="020B0604020202020204" pitchFamily="34" charset="0"/>
              </a:rPr>
              <a:t>Accès aux services sociaux de base- Appui à la décentralisation, Gouvernance locale</a:t>
            </a:r>
            <a:endParaRPr lang="fr-FR" sz="1600" b="0" i="1" dirty="0">
              <a:effectLst/>
              <a:cs typeface="Arial" panose="020B0604020202020204" pitchFamily="34" charset="0"/>
            </a:endParaRPr>
          </a:p>
        </p:txBody>
      </p:sp>
      <p:pic>
        <p:nvPicPr>
          <p:cNvPr id="4" name="Image 3">
            <a:extLst>
              <a:ext uri="{FF2B5EF4-FFF2-40B4-BE49-F238E27FC236}">
                <a16:creationId xmlns:a16="http://schemas.microsoft.com/office/drawing/2014/main" id="{0178DA14-2052-4AB5-AF52-763478FD4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1" y="2210842"/>
            <a:ext cx="1123287" cy="756236"/>
          </a:xfrm>
          <a:prstGeom prst="rect">
            <a:avLst/>
          </a:prstGeom>
        </p:spPr>
      </p:pic>
      <p:sp>
        <p:nvSpPr>
          <p:cNvPr id="18" name="ZoneTexte 17">
            <a:extLst>
              <a:ext uri="{FF2B5EF4-FFF2-40B4-BE49-F238E27FC236}">
                <a16:creationId xmlns:a16="http://schemas.microsoft.com/office/drawing/2014/main" id="{A7EABAF8-6F5C-4A08-9296-ED1CF82D85A9}"/>
              </a:ext>
            </a:extLst>
          </p:cNvPr>
          <p:cNvSpPr txBox="1"/>
          <p:nvPr/>
        </p:nvSpPr>
        <p:spPr>
          <a:xfrm>
            <a:off x="1313912" y="2124066"/>
            <a:ext cx="7644064" cy="1107996"/>
          </a:xfrm>
          <a:prstGeom prst="rect">
            <a:avLst/>
          </a:prstGeom>
          <a:noFill/>
        </p:spPr>
        <p:txBody>
          <a:bodyPr wrap="square" rtlCol="0">
            <a:spAutoFit/>
          </a:bodyPr>
          <a:lstStyle/>
          <a:p>
            <a:r>
              <a:rPr lang="fr-FR" sz="1600" dirty="0">
                <a:effectLst/>
                <a:latin typeface="Arial" panose="020B0604020202020204" pitchFamily="34" charset="0"/>
                <a:ea typeface="Calibri" panose="020F0502020204030204" pitchFamily="34" charset="0"/>
                <a:cs typeface="Arial" panose="020B0604020202020204" pitchFamily="34" charset="0"/>
              </a:rPr>
              <a:t>agit en faveur de la transition énergétique et la solidarité climatique. Présent au Sénégal et au Mali - </a:t>
            </a:r>
            <a:r>
              <a:rPr lang="fr-FR" sz="1600" i="1" dirty="0">
                <a:effectLst/>
                <a:latin typeface="Arial" panose="020B0604020202020204" pitchFamily="34" charset="0"/>
                <a:ea typeface="Calibri" panose="020F0502020204030204" pitchFamily="34" charset="0"/>
                <a:cs typeface="Arial" panose="020B0604020202020204" pitchFamily="34" charset="0"/>
              </a:rPr>
              <a:t>Accès à l’énergie en milieu rural, Promotion des énergies renouvelables et Services énergétique durables, Efficacité Énergétique. </a:t>
            </a:r>
          </a:p>
          <a:p>
            <a:endParaRPr lang="fr-FR" dirty="0"/>
          </a:p>
        </p:txBody>
      </p:sp>
      <p:sp>
        <p:nvSpPr>
          <p:cNvPr id="21" name="ZoneTexte 20">
            <a:extLst>
              <a:ext uri="{FF2B5EF4-FFF2-40B4-BE49-F238E27FC236}">
                <a16:creationId xmlns:a16="http://schemas.microsoft.com/office/drawing/2014/main" id="{6AEDC7D2-3DA3-40B1-834F-FA8103F94629}"/>
              </a:ext>
            </a:extLst>
          </p:cNvPr>
          <p:cNvSpPr txBox="1"/>
          <p:nvPr/>
        </p:nvSpPr>
        <p:spPr>
          <a:xfrm>
            <a:off x="1306672" y="3203900"/>
            <a:ext cx="7793624" cy="830997"/>
          </a:xfrm>
          <a:prstGeom prst="rect">
            <a:avLst/>
          </a:prstGeom>
          <a:noFill/>
        </p:spPr>
        <p:txBody>
          <a:bodyPr wrap="square" rtlCol="0">
            <a:spAutoFit/>
          </a:bodyPr>
          <a:lstStyle/>
          <a:p>
            <a:r>
              <a:rPr lang="fr-FR" sz="1600" dirty="0">
                <a:effectLst/>
                <a:latin typeface="Arial" panose="020B0604020202020204" pitchFamily="34" charset="0"/>
                <a:ea typeface="Calibri" panose="020F0502020204030204" pitchFamily="34" charset="0"/>
                <a:cs typeface="Arial" panose="020B0604020202020204" pitchFamily="34" charset="0"/>
              </a:rPr>
              <a:t>Lutte contre la pauvreté et les inégalités en apportant des réponses durables, innovantes et adaptées aux défis du développement. Présente sur les 4 pays. </a:t>
            </a:r>
            <a:r>
              <a:rPr lang="fr-FR" sz="1600" i="1" dirty="0">
                <a:effectLst/>
                <a:latin typeface="Arial" panose="020B0604020202020204" pitchFamily="34" charset="0"/>
                <a:ea typeface="Calibri" panose="020F0502020204030204" pitchFamily="34" charset="0"/>
                <a:cs typeface="Arial" panose="020B0604020202020204" pitchFamily="34" charset="0"/>
              </a:rPr>
              <a:t>Eau assainissement, Energie, Citoyenneté, Chaines de valeurs , Economie locale </a:t>
            </a:r>
            <a:endParaRPr lang="fr-FR" sz="16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91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582" y="1572126"/>
            <a:ext cx="4075498" cy="2881908"/>
          </a:xfrm>
          <a:prstGeom prst="rect">
            <a:avLst/>
          </a:prstGeom>
        </p:spPr>
      </p:pic>
      <p:sp>
        <p:nvSpPr>
          <p:cNvPr id="4" name="ZoneTexte 3">
            <a:extLst>
              <a:ext uri="{FF2B5EF4-FFF2-40B4-BE49-F238E27FC236}">
                <a16:creationId xmlns:a16="http://schemas.microsoft.com/office/drawing/2014/main" id="{1936208F-FE0F-4E74-9458-CFEB129ABA73}"/>
              </a:ext>
            </a:extLst>
          </p:cNvPr>
          <p:cNvSpPr txBox="1"/>
          <p:nvPr/>
        </p:nvSpPr>
        <p:spPr>
          <a:xfrm>
            <a:off x="332590" y="227054"/>
            <a:ext cx="8717280" cy="523220"/>
          </a:xfrm>
          <a:prstGeom prst="rect">
            <a:avLst/>
          </a:prstGeom>
          <a:noFill/>
        </p:spPr>
        <p:txBody>
          <a:bodyPr wrap="square" rtlCol="0">
            <a:spAutoFit/>
          </a:bodyPr>
          <a:lstStyle/>
          <a:p>
            <a:pPr algn="ctr"/>
            <a:r>
              <a:rPr lang="fr-FR" sz="28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Cartes de référence  du Bassin du fleuve Sénégal</a:t>
            </a:r>
            <a:endParaRPr lang="fr-FR" sz="2800" b="1" dirty="0">
              <a:solidFill>
                <a:schemeClr val="accent3"/>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9E29AA4-0C2F-41AB-9381-BFE6D631A8BB}"/>
              </a:ext>
            </a:extLst>
          </p:cNvPr>
          <p:cNvSpPr txBox="1"/>
          <p:nvPr/>
        </p:nvSpPr>
        <p:spPr>
          <a:xfrm>
            <a:off x="160373" y="1095073"/>
            <a:ext cx="4772526" cy="5109091"/>
          </a:xfrm>
          <a:prstGeom prst="rect">
            <a:avLst/>
          </a:prstGeom>
          <a:noFill/>
        </p:spPr>
        <p:txBody>
          <a:bodyPr wrap="square">
            <a:spAutoFit/>
          </a:bodyPr>
          <a:lstStyle/>
          <a:p>
            <a:r>
              <a:rPr lang="fr-FR" sz="2800" b="1" i="1" dirty="0">
                <a:latin typeface="Arial" panose="020B0604020202020204" pitchFamily="34" charset="0"/>
                <a:cs typeface="Arial" panose="020B0604020202020204" pitchFamily="34" charset="0"/>
              </a:rPr>
              <a:t>Le bassin du fleuve Sénégal</a:t>
            </a:r>
            <a:r>
              <a:rPr lang="fr-FR" sz="2800" dirty="0">
                <a:latin typeface="Arial" panose="020B0604020202020204" pitchFamily="34" charset="0"/>
                <a:cs typeface="Arial" panose="020B0604020202020204" pitchFamily="34" charset="0"/>
              </a:rPr>
              <a:t> couvre une superficie totale de 344.000 Km2. Il comprend trois régions principales : </a:t>
            </a:r>
          </a:p>
          <a:p>
            <a:pPr lvl="1"/>
            <a:r>
              <a:rPr lang="fr-FR" sz="2800" dirty="0">
                <a:latin typeface="Arial" panose="020B0604020202020204" pitchFamily="34" charset="0"/>
                <a:cs typeface="Arial" panose="020B0604020202020204" pitchFamily="34" charset="0"/>
              </a:rPr>
              <a:t>Le Haut-Bassin, </a:t>
            </a:r>
          </a:p>
          <a:p>
            <a:pPr lvl="1"/>
            <a:r>
              <a:rPr lang="fr-FR" sz="2800" dirty="0">
                <a:latin typeface="Arial" panose="020B0604020202020204" pitchFamily="34" charset="0"/>
                <a:cs typeface="Arial" panose="020B0604020202020204" pitchFamily="34" charset="0"/>
              </a:rPr>
              <a:t>La Vallée et, </a:t>
            </a:r>
          </a:p>
          <a:p>
            <a:pPr lvl="1"/>
            <a:r>
              <a:rPr lang="fr-FR" sz="2800" dirty="0">
                <a:latin typeface="Arial" panose="020B0604020202020204" pitchFamily="34" charset="0"/>
                <a:cs typeface="Arial" panose="020B0604020202020204" pitchFamily="34" charset="0"/>
              </a:rPr>
              <a:t>Le Delta. </a:t>
            </a:r>
          </a:p>
          <a:p>
            <a:pPr lvl="1"/>
            <a:endParaRPr lang="fr-FR" sz="2800" dirty="0">
              <a:latin typeface="Arial" panose="020B0604020202020204" pitchFamily="34" charset="0"/>
              <a:cs typeface="Arial" panose="020B0604020202020204" pitchFamily="34" charset="0"/>
            </a:endParaRPr>
          </a:p>
          <a:p>
            <a:pPr lvl="1"/>
            <a:endParaRPr lang="fr-FR" sz="2800" dirty="0">
              <a:latin typeface="Arial" panose="020B0604020202020204" pitchFamily="34" charset="0"/>
              <a:cs typeface="Arial" panose="020B0604020202020204" pitchFamily="34" charset="0"/>
            </a:endParaRPr>
          </a:p>
          <a:p>
            <a:pPr lvl="1"/>
            <a:endParaRPr lang="fr-FR" sz="2800" b="1" i="1" dirty="0">
              <a:latin typeface="Arial" panose="020B0604020202020204" pitchFamily="34" charset="0"/>
              <a:cs typeface="Arial" panose="020B0604020202020204" pitchFamily="34" charset="0"/>
            </a:endParaRPr>
          </a:p>
          <a:p>
            <a:pPr lvl="1"/>
            <a:endParaRPr lang="fr-FR" dirty="0"/>
          </a:p>
        </p:txBody>
      </p:sp>
      <p:sp>
        <p:nvSpPr>
          <p:cNvPr id="6" name="ZoneTexte 5">
            <a:extLst>
              <a:ext uri="{FF2B5EF4-FFF2-40B4-BE49-F238E27FC236}">
                <a16:creationId xmlns:a16="http://schemas.microsoft.com/office/drawing/2014/main" id="{F83ABD55-7791-4748-8A76-2BC4989E8D65}"/>
              </a:ext>
            </a:extLst>
          </p:cNvPr>
          <p:cNvSpPr txBox="1"/>
          <p:nvPr/>
        </p:nvSpPr>
        <p:spPr>
          <a:xfrm>
            <a:off x="332590" y="4808820"/>
            <a:ext cx="7908758" cy="954107"/>
          </a:xfrm>
          <a:prstGeom prst="rect">
            <a:avLst/>
          </a:prstGeom>
          <a:noFill/>
        </p:spPr>
        <p:txBody>
          <a:bodyPr wrap="square" rtlCol="0">
            <a:spAutoFit/>
          </a:bodyPr>
          <a:lstStyle/>
          <a:p>
            <a:r>
              <a:rPr lang="fr-FR" sz="2800" dirty="0">
                <a:latin typeface="Arial" panose="020B0604020202020204" pitchFamily="34" charset="0"/>
                <a:cs typeface="Arial" panose="020B0604020202020204" pitchFamily="34" charset="0"/>
              </a:rPr>
              <a:t>Un bassin de vie reparti sur 4 états, le Sénégal, le Mali, la Guinée et la Mauritanie</a:t>
            </a:r>
          </a:p>
        </p:txBody>
      </p:sp>
    </p:spTree>
    <p:extLst>
      <p:ext uri="{BB962C8B-B14F-4D97-AF65-F5344CB8AC3E}">
        <p14:creationId xmlns:p14="http://schemas.microsoft.com/office/powerpoint/2010/main" val="213111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5">
            <a:extLst>
              <a:ext uri="{FF2B5EF4-FFF2-40B4-BE49-F238E27FC236}">
                <a16:creationId xmlns:a16="http://schemas.microsoft.com/office/drawing/2014/main" id="{BE3CFA28-E732-4C0F-9A06-4B6F997736E4}"/>
              </a:ext>
            </a:extLst>
          </p:cNvPr>
          <p:cNvGraphicFramePr>
            <a:graphicFrameLocks noGrp="1"/>
          </p:cNvGraphicFramePr>
          <p:nvPr>
            <p:ph idx="1"/>
            <p:extLst>
              <p:ext uri="{D42A27DB-BD31-4B8C-83A1-F6EECF244321}">
                <p14:modId xmlns:p14="http://schemas.microsoft.com/office/powerpoint/2010/main" val="1970899351"/>
              </p:ext>
            </p:extLst>
          </p:nvPr>
        </p:nvGraphicFramePr>
        <p:xfrm>
          <a:off x="133644" y="971629"/>
          <a:ext cx="5324622" cy="5749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3910EFE2-4A6F-4D6A-B914-F1D2A1CDF05A}"/>
              </a:ext>
            </a:extLst>
          </p:cNvPr>
          <p:cNvSpPr txBox="1"/>
          <p:nvPr/>
        </p:nvSpPr>
        <p:spPr>
          <a:xfrm>
            <a:off x="411482" y="140632"/>
            <a:ext cx="4768946" cy="830997"/>
          </a:xfrm>
          <a:prstGeom prst="rect">
            <a:avLst/>
          </a:prstGeom>
          <a:noFill/>
        </p:spPr>
        <p:txBody>
          <a:bodyPr wrap="square">
            <a:spAutoFit/>
          </a:bodyPr>
          <a:lstStyle/>
          <a:p>
            <a:pPr marL="0" indent="0">
              <a:buNone/>
            </a:pPr>
            <a:r>
              <a:rPr lang="fr-FR" sz="2400" b="1" dirty="0">
                <a:solidFill>
                  <a:schemeClr val="accent3"/>
                </a:solidFill>
                <a:latin typeface="Arial" panose="020B0604020202020204" pitchFamily="34" charset="0"/>
                <a:cs typeface="Arial" panose="020B0604020202020204" pitchFamily="34" charset="0"/>
              </a:rPr>
              <a:t>Les grandes Caractéristique du BFS</a:t>
            </a:r>
          </a:p>
        </p:txBody>
      </p:sp>
      <p:sp>
        <p:nvSpPr>
          <p:cNvPr id="4" name="ZoneTexte 3">
            <a:extLst>
              <a:ext uri="{FF2B5EF4-FFF2-40B4-BE49-F238E27FC236}">
                <a16:creationId xmlns:a16="http://schemas.microsoft.com/office/drawing/2014/main" id="{8CFCBC49-8AE6-4FB9-8802-3D0E6E50D5D5}"/>
              </a:ext>
            </a:extLst>
          </p:cNvPr>
          <p:cNvSpPr txBox="1"/>
          <p:nvPr/>
        </p:nvSpPr>
        <p:spPr>
          <a:xfrm>
            <a:off x="5567680" y="54511"/>
            <a:ext cx="3442676" cy="65248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a:solidFill>
                  <a:schemeClr val="accent6">
                    <a:lumMod val="75000"/>
                  </a:schemeClr>
                </a:solidFill>
                <a:latin typeface="+mj-lt"/>
              </a:rPr>
              <a:t>Avec :</a:t>
            </a:r>
          </a:p>
          <a:p>
            <a:pPr marL="285750" indent="-285750">
              <a:buFont typeface="Wingdings" panose="05000000000000000000" pitchFamily="2" charset="2"/>
              <a:buChar char="§"/>
            </a:pPr>
            <a:r>
              <a:rPr lang="fr-FR" sz="1600" dirty="0">
                <a:solidFill>
                  <a:schemeClr val="tx1"/>
                </a:solidFill>
              </a:rPr>
              <a:t>Une croissance démographique soutenue… Mais une répartition inégale sur l’ensemble de la zone ;</a:t>
            </a:r>
          </a:p>
          <a:p>
            <a:pPr marL="285750" indent="-285750">
              <a:buFont typeface="Wingdings" panose="05000000000000000000" pitchFamily="2" charset="2"/>
              <a:buChar char="§"/>
            </a:pPr>
            <a:r>
              <a:rPr lang="fr-FR" sz="1600" dirty="0">
                <a:solidFill>
                  <a:schemeClr val="tx1"/>
                </a:solidFill>
              </a:rPr>
              <a:t>Un territoire de mobilités - Un territoire carrefour ;</a:t>
            </a:r>
          </a:p>
          <a:p>
            <a:pPr marL="285750" indent="-285750">
              <a:buFont typeface="Wingdings" panose="05000000000000000000" pitchFamily="2" charset="2"/>
              <a:buChar char="§"/>
            </a:pPr>
            <a:r>
              <a:rPr lang="fr-FR" sz="1600" dirty="0">
                <a:solidFill>
                  <a:schemeClr val="tx1"/>
                </a:solidFill>
              </a:rPr>
              <a:t>Une croissance démographique soutenue ;</a:t>
            </a:r>
          </a:p>
          <a:p>
            <a:pPr marL="285750" indent="-285750">
              <a:buFont typeface="Wingdings" panose="05000000000000000000" pitchFamily="2" charset="2"/>
              <a:buChar char="§"/>
            </a:pPr>
            <a:r>
              <a:rPr lang="fr-FR" sz="1600" dirty="0">
                <a:solidFill>
                  <a:schemeClr val="tx1"/>
                </a:solidFill>
              </a:rPr>
              <a:t>Une économie dominée par l’élevage ;</a:t>
            </a:r>
          </a:p>
          <a:p>
            <a:pPr marL="285750" indent="-285750">
              <a:buFont typeface="Wingdings" panose="05000000000000000000" pitchFamily="2" charset="2"/>
              <a:buChar char="§"/>
            </a:pPr>
            <a:r>
              <a:rPr lang="fr-FR" sz="1600" dirty="0">
                <a:solidFill>
                  <a:schemeClr val="tx1"/>
                </a:solidFill>
              </a:rPr>
              <a:t>Concurrence spatiale, dégradation des ressources naturelles :  le paradoxe de l’élevage dans le BFS ;</a:t>
            </a:r>
          </a:p>
          <a:p>
            <a:pPr marL="285750" indent="-285750">
              <a:buFont typeface="Wingdings" panose="05000000000000000000" pitchFamily="2" charset="2"/>
              <a:buChar char="§"/>
            </a:pPr>
            <a:r>
              <a:rPr lang="fr-FR" sz="1600" dirty="0">
                <a:solidFill>
                  <a:schemeClr val="tx1"/>
                </a:solidFill>
                <a:effectLst/>
                <a:ea typeface="Calibri" panose="020F0502020204030204" pitchFamily="34" charset="0"/>
                <a:cs typeface="Times New Roman" panose="02020603050405020304" pitchFamily="18" charset="0"/>
              </a:rPr>
              <a:t>L’agriculture pilier du secteur primaire ;</a:t>
            </a:r>
            <a:endParaRPr lang="fr-FR" sz="1600" dirty="0">
              <a:solidFill>
                <a:schemeClr val="tx1"/>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1600" dirty="0">
                <a:solidFill>
                  <a:schemeClr val="tx1"/>
                </a:solidFill>
                <a:effectLst/>
                <a:ea typeface="Times New Roman" panose="02020603050405020304" pitchFamily="18" charset="0"/>
                <a:cs typeface="Times New Roman" panose="02020603050405020304" pitchFamily="18" charset="0"/>
              </a:rPr>
              <a:t>La pêche, un secteur en péril ;</a:t>
            </a:r>
            <a:endParaRPr lang="fr-FR" sz="1600" dirty="0">
              <a:solidFill>
                <a:schemeClr val="tx1"/>
              </a:solidFill>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sz="1600" dirty="0">
                <a:solidFill>
                  <a:schemeClr val="tx1"/>
                </a:solidFill>
                <a:effectLst/>
                <a:ea typeface="Times New Roman" panose="02020603050405020304" pitchFamily="18" charset="0"/>
                <a:cs typeface="Times New Roman" panose="02020603050405020304" pitchFamily="18" charset="0"/>
              </a:rPr>
              <a:t>Un secteur minier en expansion ;</a:t>
            </a:r>
          </a:p>
          <a:p>
            <a:pPr marL="285750" indent="-285750">
              <a:buFont typeface="Wingdings" panose="05000000000000000000" pitchFamily="2" charset="2"/>
              <a:buChar char="§"/>
            </a:pPr>
            <a:r>
              <a:rPr lang="fr-FR" sz="1600" dirty="0">
                <a:solidFill>
                  <a:schemeClr val="tx1"/>
                </a:solidFill>
                <a:effectLst/>
                <a:ea typeface="Times New Roman" panose="02020603050405020304" pitchFamily="18" charset="0"/>
                <a:cs typeface="Times New Roman" panose="02020603050405020304" pitchFamily="18" charset="0"/>
              </a:rPr>
              <a:t>Un tissu industriel faible ;</a:t>
            </a:r>
          </a:p>
          <a:p>
            <a:pPr marL="285750" indent="-285750">
              <a:buFont typeface="Wingdings" panose="05000000000000000000" pitchFamily="2" charset="2"/>
              <a:buChar char="§"/>
            </a:pPr>
            <a:r>
              <a:rPr lang="fr-FR" sz="1600" dirty="0">
                <a:solidFill>
                  <a:schemeClr val="tx1"/>
                </a:solidFill>
                <a:effectLst/>
                <a:ea typeface="Times New Roman" panose="02020603050405020304" pitchFamily="18" charset="0"/>
                <a:cs typeface="Times New Roman" panose="02020603050405020304" pitchFamily="18" charset="0"/>
              </a:rPr>
              <a:t>Une région peu valorisée et en proie à l’insécurité alimentaire ;</a:t>
            </a:r>
            <a:endParaRPr lang="fr-FR" sz="1600" dirty="0">
              <a:solidFill>
                <a:schemeClr val="tx1"/>
              </a:solidFill>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fr-FR" sz="1600" dirty="0">
                <a:solidFill>
                  <a:schemeClr val="tx1"/>
                </a:solidFill>
                <a:effectLst/>
                <a:ea typeface="Times New Roman" panose="02020603050405020304" pitchFamily="18" charset="0"/>
                <a:cs typeface="Times New Roman" panose="02020603050405020304" pitchFamily="18" charset="0"/>
              </a:rPr>
              <a:t>Un processus de décentralisation en marche ;</a:t>
            </a:r>
          </a:p>
          <a:p>
            <a:pPr marL="285750" indent="-285750">
              <a:buFont typeface="Wingdings" panose="05000000000000000000" pitchFamily="2" charset="2"/>
              <a:buChar char="§"/>
            </a:pPr>
            <a:r>
              <a:rPr lang="fr-FR" sz="1600" dirty="0">
                <a:solidFill>
                  <a:schemeClr val="tx1"/>
                </a:solidFill>
                <a:effectLst/>
                <a:ea typeface="Calibri" panose="020F0502020204030204" pitchFamily="34" charset="0"/>
                <a:cs typeface="Times New Roman" panose="02020603050405020304" pitchFamily="18" charset="0"/>
              </a:rPr>
              <a:t>Une société dominée par un modèle patriarcal ;</a:t>
            </a:r>
            <a:endParaRPr lang="fr-FR" sz="1600" dirty="0">
              <a:solidFill>
                <a:schemeClr val="tx1"/>
              </a:solidFill>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
            </a:pPr>
            <a:r>
              <a:rPr lang="fr-FR" sz="16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 diaspora : acteur de développement local du BFS.</a:t>
            </a:r>
          </a:p>
        </p:txBody>
      </p:sp>
    </p:spTree>
    <p:extLst>
      <p:ext uri="{BB962C8B-B14F-4D97-AF65-F5344CB8AC3E}">
        <p14:creationId xmlns:p14="http://schemas.microsoft.com/office/powerpoint/2010/main" val="93590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4BB465-4EDA-4F0E-AEE4-5980A49FA87E}"/>
              </a:ext>
            </a:extLst>
          </p:cNvPr>
          <p:cNvSpPr>
            <a:spLocks noGrp="1"/>
          </p:cNvSpPr>
          <p:nvPr>
            <p:ph idx="1"/>
          </p:nvPr>
        </p:nvSpPr>
        <p:spPr>
          <a:xfrm>
            <a:off x="537882" y="242047"/>
            <a:ext cx="8229600" cy="4525963"/>
          </a:xfrm>
        </p:spPr>
        <p:txBody>
          <a:bodyPr>
            <a:normAutofit/>
          </a:bodyPr>
          <a:lstStyle/>
          <a:p>
            <a:pPr marL="0" indent="0" algn="ctr">
              <a:buNone/>
            </a:pPr>
            <a:r>
              <a:rPr lang="fr-FR" sz="24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Comment les membres du GI sont intervenus sur le territoire du BFS </a:t>
            </a:r>
            <a:r>
              <a:rPr lang="fr-FR" sz="2400" b="1" u="sng"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ces dix dernières années ?</a:t>
            </a:r>
          </a:p>
          <a:p>
            <a:pPr marL="0" indent="0" algn="ctr">
              <a:buNone/>
            </a:pPr>
            <a:endParaRPr lang="fr-FR" sz="2800" b="1" dirty="0">
              <a:solidFill>
                <a:srgbClr val="984806"/>
              </a:solidFill>
              <a:latin typeface="Calibri" panose="020F0502020204030204" pitchFamily="34" charset="0"/>
            </a:endParaRPr>
          </a:p>
          <a:p>
            <a:pPr marL="0" indent="0" algn="ctr">
              <a:buNone/>
            </a:pPr>
            <a:endParaRPr lang="fr-FR" sz="2800" dirty="0"/>
          </a:p>
        </p:txBody>
      </p:sp>
      <p:sp>
        <p:nvSpPr>
          <p:cNvPr id="4" name="Espace réservé du contenu 3">
            <a:extLst>
              <a:ext uri="{FF2B5EF4-FFF2-40B4-BE49-F238E27FC236}">
                <a16:creationId xmlns:a16="http://schemas.microsoft.com/office/drawing/2014/main" id="{B46B6494-74E8-4B26-8183-5CBEE026BC77}"/>
              </a:ext>
            </a:extLst>
          </p:cNvPr>
          <p:cNvSpPr txBox="1">
            <a:spLocks/>
          </p:cNvSpPr>
          <p:nvPr/>
        </p:nvSpPr>
        <p:spPr>
          <a:xfrm>
            <a:off x="537882" y="1503680"/>
            <a:ext cx="3387638" cy="21218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000" b="1" dirty="0">
                <a:ea typeface="Calibri" panose="020F0502020204030204" pitchFamily="34" charset="0"/>
                <a:cs typeface="Calibri" panose="020F0502020204030204" pitchFamily="34" charset="0"/>
              </a:rPr>
              <a:t>143 projets recensés</a:t>
            </a:r>
          </a:p>
          <a:p>
            <a:pPr marL="0" indent="0">
              <a:buNone/>
            </a:pPr>
            <a:r>
              <a:rPr lang="fr-FR" sz="2000" b="1" dirty="0"/>
              <a:t>10 thématiques</a:t>
            </a:r>
          </a:p>
          <a:p>
            <a:pPr marL="0" indent="0">
              <a:buFont typeface="Arial" panose="020B0604020202020204" pitchFamily="34" charset="0"/>
              <a:buNone/>
            </a:pPr>
            <a:r>
              <a:rPr lang="fr-FR" sz="2000" b="1" dirty="0">
                <a:ea typeface="Calibri" panose="020F0502020204030204" pitchFamily="34" charset="0"/>
                <a:cs typeface="Times New Roman" panose="02020603050405020304" pitchFamily="18" charset="0"/>
              </a:rPr>
              <a:t>224 partenaires </a:t>
            </a:r>
          </a:p>
          <a:p>
            <a:pPr marL="0" indent="0">
              <a:buFont typeface="Arial" panose="020B0604020202020204" pitchFamily="34" charset="0"/>
              <a:buNone/>
            </a:pPr>
            <a:r>
              <a:rPr lang="fr-FR" sz="2000" b="1" dirty="0">
                <a:cs typeface="Times New Roman" panose="02020603050405020304" pitchFamily="18" charset="0"/>
              </a:rPr>
              <a:t>422 communes d’interventions</a:t>
            </a:r>
          </a:p>
        </p:txBody>
      </p:sp>
      <p:pic>
        <p:nvPicPr>
          <p:cNvPr id="2" name="Image 1"/>
          <p:cNvPicPr>
            <a:picLocks noChangeAspect="1"/>
          </p:cNvPicPr>
          <p:nvPr/>
        </p:nvPicPr>
        <p:blipFill>
          <a:blip r:embed="rId3"/>
          <a:stretch>
            <a:fillRect/>
          </a:stretch>
        </p:blipFill>
        <p:spPr>
          <a:xfrm>
            <a:off x="4449956" y="1234624"/>
            <a:ext cx="4317526" cy="3054866"/>
          </a:xfrm>
          <a:prstGeom prst="rect">
            <a:avLst/>
          </a:prstGeom>
        </p:spPr>
      </p:pic>
      <p:graphicFrame>
        <p:nvGraphicFramePr>
          <p:cNvPr id="6" name="Tableau 5"/>
          <p:cNvGraphicFramePr>
            <a:graphicFrameLocks noGrp="1"/>
          </p:cNvGraphicFramePr>
          <p:nvPr>
            <p:extLst>
              <p:ext uri="{D42A27DB-BD31-4B8C-83A1-F6EECF244321}">
                <p14:modId xmlns:p14="http://schemas.microsoft.com/office/powerpoint/2010/main" val="1990289532"/>
              </p:ext>
            </p:extLst>
          </p:nvPr>
        </p:nvGraphicFramePr>
        <p:xfrm>
          <a:off x="4572000" y="4412548"/>
          <a:ext cx="2616604" cy="2128646"/>
        </p:xfrm>
        <a:graphic>
          <a:graphicData uri="http://schemas.openxmlformats.org/drawingml/2006/table">
            <a:tbl>
              <a:tblPr firstRow="1" bandRow="1">
                <a:tableStyleId>{073A0DAA-6AF3-43AB-8588-CEC1D06C72B9}</a:tableStyleId>
              </a:tblPr>
              <a:tblGrid>
                <a:gridCol w="1166913">
                  <a:extLst>
                    <a:ext uri="{9D8B030D-6E8A-4147-A177-3AD203B41FA5}">
                      <a16:colId xmlns:a16="http://schemas.microsoft.com/office/drawing/2014/main" val="1327753136"/>
                    </a:ext>
                  </a:extLst>
                </a:gridCol>
                <a:gridCol w="1449691">
                  <a:extLst>
                    <a:ext uri="{9D8B030D-6E8A-4147-A177-3AD203B41FA5}">
                      <a16:colId xmlns:a16="http://schemas.microsoft.com/office/drawing/2014/main" val="4234256460"/>
                    </a:ext>
                  </a:extLst>
                </a:gridCol>
              </a:tblGrid>
              <a:tr h="320084">
                <a:tc>
                  <a:txBody>
                    <a:bodyPr/>
                    <a:lstStyle/>
                    <a:p>
                      <a:endParaRPr lang="fr-FR" sz="1200" dirty="0"/>
                    </a:p>
                  </a:txBody>
                  <a:tcPr>
                    <a:solidFill>
                      <a:schemeClr val="bg1">
                        <a:lumMod val="50000"/>
                      </a:schemeClr>
                    </a:solidFill>
                  </a:tcPr>
                </a:tc>
                <a:tc>
                  <a:txBody>
                    <a:bodyPr/>
                    <a:lstStyle/>
                    <a:p>
                      <a:r>
                        <a:rPr lang="fr-FR" sz="1200" dirty="0"/>
                        <a:t>Nombre de projets recensés</a:t>
                      </a:r>
                    </a:p>
                  </a:txBody>
                  <a:tcPr>
                    <a:solidFill>
                      <a:schemeClr val="bg1">
                        <a:lumMod val="50000"/>
                      </a:schemeClr>
                    </a:solidFill>
                  </a:tcPr>
                </a:tc>
                <a:extLst>
                  <a:ext uri="{0D108BD9-81ED-4DB2-BD59-A6C34878D82A}">
                    <a16:rowId xmlns:a16="http://schemas.microsoft.com/office/drawing/2014/main" val="942807171"/>
                  </a:ext>
                </a:extLst>
              </a:tr>
              <a:tr h="188285">
                <a:tc>
                  <a:txBody>
                    <a:bodyPr/>
                    <a:lstStyle/>
                    <a:p>
                      <a:r>
                        <a:rPr lang="fr-FR" sz="1200" dirty="0" err="1"/>
                        <a:t>Gret</a:t>
                      </a:r>
                      <a:endParaRPr lang="fr-FR" sz="1200" dirty="0"/>
                    </a:p>
                  </a:txBody>
                  <a:tcPr/>
                </a:tc>
                <a:tc>
                  <a:txBody>
                    <a:bodyPr/>
                    <a:lstStyle/>
                    <a:p>
                      <a:r>
                        <a:rPr lang="fr-FR" sz="1200" dirty="0"/>
                        <a:t>34</a:t>
                      </a:r>
                    </a:p>
                  </a:txBody>
                  <a:tcPr/>
                </a:tc>
                <a:extLst>
                  <a:ext uri="{0D108BD9-81ED-4DB2-BD59-A6C34878D82A}">
                    <a16:rowId xmlns:a16="http://schemas.microsoft.com/office/drawing/2014/main" val="3660724537"/>
                  </a:ext>
                </a:extLst>
              </a:tr>
              <a:tr h="188285">
                <a:tc>
                  <a:txBody>
                    <a:bodyPr/>
                    <a:lstStyle/>
                    <a:p>
                      <a:r>
                        <a:rPr lang="fr-FR" sz="1200" dirty="0" err="1"/>
                        <a:t>Grdr</a:t>
                      </a:r>
                      <a:endParaRPr lang="fr-FR" sz="1200" dirty="0"/>
                    </a:p>
                  </a:txBody>
                  <a:tcPr/>
                </a:tc>
                <a:tc>
                  <a:txBody>
                    <a:bodyPr/>
                    <a:lstStyle/>
                    <a:p>
                      <a:r>
                        <a:rPr lang="fr-FR" sz="1200" dirty="0"/>
                        <a:t>72</a:t>
                      </a:r>
                    </a:p>
                  </a:txBody>
                  <a:tcPr/>
                </a:tc>
                <a:extLst>
                  <a:ext uri="{0D108BD9-81ED-4DB2-BD59-A6C34878D82A}">
                    <a16:rowId xmlns:a16="http://schemas.microsoft.com/office/drawing/2014/main" val="1054624519"/>
                  </a:ext>
                </a:extLst>
              </a:tr>
              <a:tr h="188285">
                <a:tc>
                  <a:txBody>
                    <a:bodyPr/>
                    <a:lstStyle/>
                    <a:p>
                      <a:r>
                        <a:rPr lang="fr-FR" sz="1200" dirty="0"/>
                        <a:t>Geres</a:t>
                      </a:r>
                    </a:p>
                  </a:txBody>
                  <a:tcPr/>
                </a:tc>
                <a:tc>
                  <a:txBody>
                    <a:bodyPr/>
                    <a:lstStyle/>
                    <a:p>
                      <a:r>
                        <a:rPr lang="fr-FR" sz="1200" dirty="0"/>
                        <a:t>3</a:t>
                      </a:r>
                    </a:p>
                  </a:txBody>
                  <a:tcPr/>
                </a:tc>
                <a:extLst>
                  <a:ext uri="{0D108BD9-81ED-4DB2-BD59-A6C34878D82A}">
                    <a16:rowId xmlns:a16="http://schemas.microsoft.com/office/drawing/2014/main" val="3776515637"/>
                  </a:ext>
                </a:extLst>
              </a:tr>
              <a:tr h="188285">
                <a:tc>
                  <a:txBody>
                    <a:bodyPr/>
                    <a:lstStyle/>
                    <a:p>
                      <a:r>
                        <a:rPr lang="fr-FR" sz="1200" dirty="0"/>
                        <a:t>Ados</a:t>
                      </a:r>
                    </a:p>
                  </a:txBody>
                  <a:tcPr/>
                </a:tc>
                <a:tc>
                  <a:txBody>
                    <a:bodyPr/>
                    <a:lstStyle/>
                    <a:p>
                      <a:r>
                        <a:rPr lang="fr-FR" sz="1200" dirty="0"/>
                        <a:t>5</a:t>
                      </a:r>
                    </a:p>
                  </a:txBody>
                  <a:tcPr/>
                </a:tc>
                <a:extLst>
                  <a:ext uri="{0D108BD9-81ED-4DB2-BD59-A6C34878D82A}">
                    <a16:rowId xmlns:a16="http://schemas.microsoft.com/office/drawing/2014/main" val="2540689595"/>
                  </a:ext>
                </a:extLst>
              </a:tr>
              <a:tr h="188285">
                <a:tc>
                  <a:txBody>
                    <a:bodyPr/>
                    <a:lstStyle/>
                    <a:p>
                      <a:r>
                        <a:rPr lang="fr-FR" sz="1200" dirty="0"/>
                        <a:t>AVSF</a:t>
                      </a:r>
                    </a:p>
                  </a:txBody>
                  <a:tcPr/>
                </a:tc>
                <a:tc>
                  <a:txBody>
                    <a:bodyPr/>
                    <a:lstStyle/>
                    <a:p>
                      <a:r>
                        <a:rPr lang="fr-FR" sz="1200"/>
                        <a:t>20</a:t>
                      </a:r>
                      <a:endParaRPr lang="fr-FR" sz="1200" dirty="0"/>
                    </a:p>
                  </a:txBody>
                  <a:tcPr/>
                </a:tc>
                <a:extLst>
                  <a:ext uri="{0D108BD9-81ED-4DB2-BD59-A6C34878D82A}">
                    <a16:rowId xmlns:a16="http://schemas.microsoft.com/office/drawing/2014/main" val="684630572"/>
                  </a:ext>
                </a:extLst>
              </a:tr>
              <a:tr h="299846">
                <a:tc>
                  <a:txBody>
                    <a:bodyPr/>
                    <a:lstStyle/>
                    <a:p>
                      <a:r>
                        <a:rPr lang="fr-FR" sz="1200" dirty="0"/>
                        <a:t>Le Partenariat</a:t>
                      </a:r>
                    </a:p>
                  </a:txBody>
                  <a:tcPr/>
                </a:tc>
                <a:tc>
                  <a:txBody>
                    <a:bodyPr/>
                    <a:lstStyle/>
                    <a:p>
                      <a:r>
                        <a:rPr lang="fr-FR" sz="1200" dirty="0"/>
                        <a:t>9</a:t>
                      </a:r>
                    </a:p>
                  </a:txBody>
                  <a:tcPr/>
                </a:tc>
                <a:extLst>
                  <a:ext uri="{0D108BD9-81ED-4DB2-BD59-A6C34878D82A}">
                    <a16:rowId xmlns:a16="http://schemas.microsoft.com/office/drawing/2014/main" val="2796315528"/>
                  </a:ext>
                </a:extLst>
              </a:tr>
            </a:tbl>
          </a:graphicData>
        </a:graphic>
      </p:graphicFrame>
      <p:graphicFrame>
        <p:nvGraphicFramePr>
          <p:cNvPr id="7" name="Tableau 6">
            <a:extLst>
              <a:ext uri="{FF2B5EF4-FFF2-40B4-BE49-F238E27FC236}">
                <a16:creationId xmlns:a16="http://schemas.microsoft.com/office/drawing/2014/main" id="{7B55A5EA-8DFF-407D-9A40-117879DC8F9F}"/>
              </a:ext>
            </a:extLst>
          </p:cNvPr>
          <p:cNvGraphicFramePr>
            <a:graphicFrameLocks noGrp="1"/>
          </p:cNvGraphicFramePr>
          <p:nvPr>
            <p:extLst>
              <p:ext uri="{D42A27DB-BD31-4B8C-83A1-F6EECF244321}">
                <p14:modId xmlns:p14="http://schemas.microsoft.com/office/powerpoint/2010/main" val="4282749842"/>
              </p:ext>
            </p:extLst>
          </p:nvPr>
        </p:nvGraphicFramePr>
        <p:xfrm>
          <a:off x="537882" y="4702372"/>
          <a:ext cx="2215488" cy="1483360"/>
        </p:xfrm>
        <a:graphic>
          <a:graphicData uri="http://schemas.openxmlformats.org/drawingml/2006/table">
            <a:tbl>
              <a:tblPr firstRow="1" bandRow="1">
                <a:tableStyleId>{69CF1AB2-1976-4502-BF36-3FF5EA218861}</a:tableStyleId>
              </a:tblPr>
              <a:tblGrid>
                <a:gridCol w="1107744">
                  <a:extLst>
                    <a:ext uri="{9D8B030D-6E8A-4147-A177-3AD203B41FA5}">
                      <a16:colId xmlns:a16="http://schemas.microsoft.com/office/drawing/2014/main" val="3605263790"/>
                    </a:ext>
                  </a:extLst>
                </a:gridCol>
                <a:gridCol w="1107744">
                  <a:extLst>
                    <a:ext uri="{9D8B030D-6E8A-4147-A177-3AD203B41FA5}">
                      <a16:colId xmlns:a16="http://schemas.microsoft.com/office/drawing/2014/main" val="342165961"/>
                    </a:ext>
                  </a:extLst>
                </a:gridCol>
              </a:tblGrid>
              <a:tr h="370840">
                <a:tc>
                  <a:txBody>
                    <a:bodyPr/>
                    <a:lstStyle/>
                    <a:p>
                      <a:r>
                        <a:rPr lang="fr-FR" sz="1600" b="0" dirty="0"/>
                        <a:t>Mali</a:t>
                      </a:r>
                    </a:p>
                  </a:txBody>
                  <a:tcPr/>
                </a:tc>
                <a:tc>
                  <a:txBody>
                    <a:bodyPr/>
                    <a:lstStyle/>
                    <a:p>
                      <a:r>
                        <a:rPr lang="fr-FR" sz="1600" b="0" dirty="0"/>
                        <a:t>134</a:t>
                      </a:r>
                    </a:p>
                  </a:txBody>
                  <a:tcPr/>
                </a:tc>
                <a:extLst>
                  <a:ext uri="{0D108BD9-81ED-4DB2-BD59-A6C34878D82A}">
                    <a16:rowId xmlns:a16="http://schemas.microsoft.com/office/drawing/2014/main" val="3541427023"/>
                  </a:ext>
                </a:extLst>
              </a:tr>
              <a:tr h="370840">
                <a:tc>
                  <a:txBody>
                    <a:bodyPr/>
                    <a:lstStyle/>
                    <a:p>
                      <a:r>
                        <a:rPr lang="fr-FR" sz="1600" b="0" dirty="0"/>
                        <a:t>Sénégal</a:t>
                      </a:r>
                    </a:p>
                  </a:txBody>
                  <a:tcPr/>
                </a:tc>
                <a:tc>
                  <a:txBody>
                    <a:bodyPr/>
                    <a:lstStyle/>
                    <a:p>
                      <a:r>
                        <a:rPr lang="fr-FR" sz="1600" b="0" dirty="0"/>
                        <a:t>129</a:t>
                      </a:r>
                    </a:p>
                  </a:txBody>
                  <a:tcPr/>
                </a:tc>
                <a:extLst>
                  <a:ext uri="{0D108BD9-81ED-4DB2-BD59-A6C34878D82A}">
                    <a16:rowId xmlns:a16="http://schemas.microsoft.com/office/drawing/2014/main" val="3346689075"/>
                  </a:ext>
                </a:extLst>
              </a:tr>
              <a:tr h="370840">
                <a:tc>
                  <a:txBody>
                    <a:bodyPr/>
                    <a:lstStyle/>
                    <a:p>
                      <a:r>
                        <a:rPr lang="fr-FR" sz="1600" b="0" dirty="0"/>
                        <a:t>RIM</a:t>
                      </a:r>
                    </a:p>
                  </a:txBody>
                  <a:tcPr/>
                </a:tc>
                <a:tc>
                  <a:txBody>
                    <a:bodyPr/>
                    <a:lstStyle/>
                    <a:p>
                      <a:r>
                        <a:rPr lang="fr-FR" sz="1600" b="0" dirty="0"/>
                        <a:t>99</a:t>
                      </a:r>
                    </a:p>
                  </a:txBody>
                  <a:tcPr/>
                </a:tc>
                <a:extLst>
                  <a:ext uri="{0D108BD9-81ED-4DB2-BD59-A6C34878D82A}">
                    <a16:rowId xmlns:a16="http://schemas.microsoft.com/office/drawing/2014/main" val="3720044619"/>
                  </a:ext>
                </a:extLst>
              </a:tr>
              <a:tr h="370840">
                <a:tc>
                  <a:txBody>
                    <a:bodyPr/>
                    <a:lstStyle/>
                    <a:p>
                      <a:r>
                        <a:rPr lang="fr-FR" sz="1600" b="0" dirty="0"/>
                        <a:t>Guinée</a:t>
                      </a:r>
                    </a:p>
                  </a:txBody>
                  <a:tcPr/>
                </a:tc>
                <a:tc>
                  <a:txBody>
                    <a:bodyPr/>
                    <a:lstStyle/>
                    <a:p>
                      <a:r>
                        <a:rPr lang="fr-FR" sz="1600" b="0" dirty="0"/>
                        <a:t>60</a:t>
                      </a:r>
                    </a:p>
                  </a:txBody>
                  <a:tcPr/>
                </a:tc>
                <a:extLst>
                  <a:ext uri="{0D108BD9-81ED-4DB2-BD59-A6C34878D82A}">
                    <a16:rowId xmlns:a16="http://schemas.microsoft.com/office/drawing/2014/main" val="4222802844"/>
                  </a:ext>
                </a:extLst>
              </a:tr>
            </a:tbl>
          </a:graphicData>
        </a:graphic>
      </p:graphicFrame>
      <p:sp>
        <p:nvSpPr>
          <p:cNvPr id="9" name="ZoneTexte 8">
            <a:extLst>
              <a:ext uri="{FF2B5EF4-FFF2-40B4-BE49-F238E27FC236}">
                <a16:creationId xmlns:a16="http://schemas.microsoft.com/office/drawing/2014/main" id="{5D79394B-1B2C-4415-9487-BEDA492EE6F0}"/>
              </a:ext>
            </a:extLst>
          </p:cNvPr>
          <p:cNvSpPr txBox="1"/>
          <p:nvPr/>
        </p:nvSpPr>
        <p:spPr>
          <a:xfrm>
            <a:off x="236621" y="4255121"/>
            <a:ext cx="4772526" cy="369332"/>
          </a:xfrm>
          <a:prstGeom prst="rect">
            <a:avLst/>
          </a:prstGeom>
          <a:noFill/>
        </p:spPr>
        <p:txBody>
          <a:bodyPr wrap="square">
            <a:spAutoFit/>
          </a:bodyPr>
          <a:lstStyle/>
          <a:p>
            <a:r>
              <a:rPr lang="fr-FR" dirty="0"/>
              <a:t>422 communes d’intervention </a:t>
            </a:r>
          </a:p>
        </p:txBody>
      </p:sp>
    </p:spTree>
    <p:extLst>
      <p:ext uri="{BB962C8B-B14F-4D97-AF65-F5344CB8AC3E}">
        <p14:creationId xmlns:p14="http://schemas.microsoft.com/office/powerpoint/2010/main" val="62525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1A9A516-397A-4A83-8315-C9AAF9CFD440}"/>
              </a:ext>
            </a:extLst>
          </p:cNvPr>
          <p:cNvSpPr txBox="1"/>
          <p:nvPr/>
        </p:nvSpPr>
        <p:spPr>
          <a:xfrm>
            <a:off x="232151" y="61078"/>
            <a:ext cx="6904546" cy="1231106"/>
          </a:xfrm>
          <a:prstGeom prst="rect">
            <a:avLst/>
          </a:prstGeom>
          <a:noFill/>
        </p:spPr>
        <p:txBody>
          <a:bodyPr wrap="square" rtlCol="0">
            <a:spAutoFit/>
          </a:bodyPr>
          <a:lstStyle/>
          <a:p>
            <a:pPr algn="ctr">
              <a:lnSpc>
                <a:spcPct val="115000"/>
              </a:lnSpc>
              <a:spcBef>
                <a:spcPts val="600"/>
              </a:spcBef>
              <a:spcAft>
                <a:spcPts val="300"/>
              </a:spcAft>
            </a:pPr>
            <a:r>
              <a:rPr lang="fr-FR" sz="2000" b="1" u="sng" dirty="0">
                <a:solidFill>
                  <a:srgbClr val="00B050"/>
                </a:solidFill>
                <a:latin typeface="Arial" panose="020B0604020202020204" pitchFamily="34" charset="0"/>
                <a:ea typeface="Calibri" panose="020F0502020204030204" pitchFamily="34" charset="0"/>
                <a:cs typeface="Arial" panose="020B0604020202020204" pitchFamily="34" charset="0"/>
              </a:rPr>
              <a:t>Les  T</a:t>
            </a:r>
            <a:r>
              <a:rPr lang="fr-FR" sz="2000" b="1" u="sng" dirty="0">
                <a:solidFill>
                  <a:srgbClr val="00B050"/>
                </a:solidFill>
                <a:effectLst/>
                <a:latin typeface="Arial" panose="020B0604020202020204" pitchFamily="34" charset="0"/>
                <a:ea typeface="Calibri" panose="020F0502020204030204" pitchFamily="34" charset="0"/>
                <a:cs typeface="Arial" panose="020B0604020202020204" pitchFamily="34" charset="0"/>
              </a:rPr>
              <a:t>erritoires d’</a:t>
            </a:r>
            <a:r>
              <a:rPr lang="fr-FR" sz="2000" b="1" u="sng"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invervention</a:t>
            </a:r>
            <a:r>
              <a:rPr lang="fr-FR" sz="2000" b="1" u="sng" dirty="0">
                <a:solidFill>
                  <a:srgbClr val="00B050"/>
                </a:solidFill>
                <a:effectLst/>
                <a:latin typeface="Arial" panose="020B0604020202020204" pitchFamily="34" charset="0"/>
                <a:ea typeface="Calibri" panose="020F0502020204030204" pitchFamily="34" charset="0"/>
                <a:cs typeface="Arial" panose="020B0604020202020204" pitchFamily="34" charset="0"/>
              </a:rPr>
              <a:t> des 6 ONG dans le BFS </a:t>
            </a:r>
            <a:endParaRPr lang="fr-FR" sz="2000" b="1"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300"/>
              </a:spcAft>
            </a:pPr>
            <a:endParaRPr lang="fr-FR" sz="2000" b="1" dirty="0">
              <a:solidFill>
                <a:srgbClr val="00B050"/>
              </a:solidFill>
              <a:latin typeface="Calibri" panose="020F0502020204030204" pitchFamily="34" charset="0"/>
              <a:ea typeface="Calibri" panose="020F0502020204030204" pitchFamily="34" charset="0"/>
              <a:cs typeface="Calibri" panose="020F0502020204030204" pitchFamily="34" charset="0"/>
            </a:endParaRPr>
          </a:p>
          <a:p>
            <a:endParaRPr lang="fr-FR" dirty="0"/>
          </a:p>
        </p:txBody>
      </p:sp>
      <p:pic>
        <p:nvPicPr>
          <p:cNvPr id="6" name="Espace réservé du contenu 5" descr="Une image contenant carte&#10;&#10;Description générée automatiquement">
            <a:extLst>
              <a:ext uri="{FF2B5EF4-FFF2-40B4-BE49-F238E27FC236}">
                <a16:creationId xmlns:a16="http://schemas.microsoft.com/office/drawing/2014/main" id="{9BFDE5CD-CA21-4ACC-B5E6-5056D8FCCEDB}"/>
              </a:ext>
            </a:extLst>
          </p:cNvPr>
          <p:cNvPicPr>
            <a:picLocks noGrp="1" noChangeAspect="1"/>
          </p:cNvPicPr>
          <p:nvPr>
            <p:ph idx="1"/>
          </p:nvPr>
        </p:nvPicPr>
        <p:blipFill>
          <a:blip r:embed="rId3" cstate="hqprint">
            <a:extLst>
              <a:ext uri="{28A0092B-C50C-407E-A947-70E740481C1C}">
                <a14:useLocalDpi xmlns:a14="http://schemas.microsoft.com/office/drawing/2010/main" val="0"/>
              </a:ext>
            </a:extLst>
          </a:blip>
          <a:stretch>
            <a:fillRect/>
          </a:stretch>
        </p:blipFill>
        <p:spPr>
          <a:xfrm>
            <a:off x="0" y="676631"/>
            <a:ext cx="8676305" cy="6127483"/>
          </a:xfrm>
        </p:spPr>
      </p:pic>
    </p:spTree>
    <p:extLst>
      <p:ext uri="{BB962C8B-B14F-4D97-AF65-F5344CB8AC3E}">
        <p14:creationId xmlns:p14="http://schemas.microsoft.com/office/powerpoint/2010/main" val="3302415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1A9A516-397A-4A83-8315-C9AAF9CFD440}"/>
              </a:ext>
            </a:extLst>
          </p:cNvPr>
          <p:cNvSpPr txBox="1"/>
          <p:nvPr/>
        </p:nvSpPr>
        <p:spPr>
          <a:xfrm>
            <a:off x="485901" y="246596"/>
            <a:ext cx="4647573" cy="425501"/>
          </a:xfrm>
          <a:prstGeom prst="rect">
            <a:avLst/>
          </a:prstGeom>
          <a:noFill/>
        </p:spPr>
        <p:txBody>
          <a:bodyPr wrap="square" rtlCol="0">
            <a:spAutoFit/>
          </a:bodyPr>
          <a:lstStyle/>
          <a:p>
            <a:pPr>
              <a:lnSpc>
                <a:spcPct val="115000"/>
              </a:lnSpc>
              <a:spcBef>
                <a:spcPts val="300"/>
              </a:spcBef>
              <a:spcAft>
                <a:spcPts val="300"/>
              </a:spcAft>
            </a:pPr>
            <a:r>
              <a:rPr lang="fr-FR" sz="2000" b="1" u="sng" dirty="0">
                <a:solidFill>
                  <a:srgbClr val="00B050"/>
                </a:solidFill>
                <a:effectLst/>
                <a:latin typeface="Arial" panose="020B0604020202020204" pitchFamily="34" charset="0"/>
                <a:ea typeface="Calibri" panose="020F0502020204030204" pitchFamily="34" charset="0"/>
                <a:cs typeface="Arial" panose="020B0604020202020204" pitchFamily="34" charset="0"/>
              </a:rPr>
              <a:t>Les thématiques d’intervention</a:t>
            </a:r>
          </a:p>
        </p:txBody>
      </p:sp>
      <p:graphicFrame>
        <p:nvGraphicFramePr>
          <p:cNvPr id="16" name="Graphique 15"/>
          <p:cNvGraphicFramePr/>
          <p:nvPr>
            <p:extLst>
              <p:ext uri="{D42A27DB-BD31-4B8C-83A1-F6EECF244321}">
                <p14:modId xmlns:p14="http://schemas.microsoft.com/office/powerpoint/2010/main" val="3764364685"/>
              </p:ext>
            </p:extLst>
          </p:nvPr>
        </p:nvGraphicFramePr>
        <p:xfrm>
          <a:off x="272716" y="818147"/>
          <a:ext cx="8582526" cy="5793257"/>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p:cNvSpPr txBox="1"/>
          <p:nvPr/>
        </p:nvSpPr>
        <p:spPr>
          <a:xfrm>
            <a:off x="512328" y="2172110"/>
            <a:ext cx="1943400" cy="646331"/>
          </a:xfrm>
          <a:prstGeom prst="rect">
            <a:avLst/>
          </a:prstGeom>
          <a:noFill/>
        </p:spPr>
        <p:txBody>
          <a:bodyPr wrap="square" rtlCol="0">
            <a:spAutoFit/>
          </a:bodyPr>
          <a:lstStyle/>
          <a:p>
            <a:endParaRPr lang="fr-FR" dirty="0"/>
          </a:p>
          <a:p>
            <a:endParaRPr lang="fr-FR" dirty="0"/>
          </a:p>
        </p:txBody>
      </p:sp>
    </p:spTree>
    <p:extLst>
      <p:ext uri="{BB962C8B-B14F-4D97-AF65-F5344CB8AC3E}">
        <p14:creationId xmlns:p14="http://schemas.microsoft.com/office/powerpoint/2010/main" val="202038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DF9785C-ADB5-46B7-9E7D-E641510AE6AF}"/>
              </a:ext>
            </a:extLst>
          </p:cNvPr>
          <p:cNvSpPr>
            <a:spLocks noGrp="1"/>
          </p:cNvSpPr>
          <p:nvPr>
            <p:ph type="sldNum" sz="quarter" idx="12"/>
          </p:nvPr>
        </p:nvSpPr>
        <p:spPr/>
        <p:txBody>
          <a:bodyPr/>
          <a:lstStyle/>
          <a:p>
            <a:fld id="{2CBAAE70-4F4A-4383-9C4B-BA48DC1FFF7E}" type="slidenum">
              <a:rPr lang="fr-FR" smtClean="0"/>
              <a:pPr/>
              <a:t>9</a:t>
            </a:fld>
            <a:endParaRPr lang="fr-FR" dirty="0"/>
          </a:p>
        </p:txBody>
      </p:sp>
      <p:graphicFrame>
        <p:nvGraphicFramePr>
          <p:cNvPr id="8" name="Graphique 7">
            <a:extLst>
              <a:ext uri="{FF2B5EF4-FFF2-40B4-BE49-F238E27FC236}">
                <a16:creationId xmlns:a16="http://schemas.microsoft.com/office/drawing/2014/main" id="{37A6913B-6510-447D-ABE9-0C4C50860270}"/>
              </a:ext>
            </a:extLst>
          </p:cNvPr>
          <p:cNvGraphicFramePr>
            <a:graphicFrameLocks/>
          </p:cNvGraphicFramePr>
          <p:nvPr>
            <p:extLst>
              <p:ext uri="{D42A27DB-BD31-4B8C-83A1-F6EECF244321}">
                <p14:modId xmlns:p14="http://schemas.microsoft.com/office/powerpoint/2010/main" val="1545883818"/>
              </p:ext>
            </p:extLst>
          </p:nvPr>
        </p:nvGraphicFramePr>
        <p:xfrm>
          <a:off x="176463" y="1251285"/>
          <a:ext cx="8855241" cy="5470190"/>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ACDBE607-DB7B-4B26-8D98-2990A7D25CEE}"/>
              </a:ext>
            </a:extLst>
          </p:cNvPr>
          <p:cNvSpPr txBox="1"/>
          <p:nvPr/>
        </p:nvSpPr>
        <p:spPr>
          <a:xfrm>
            <a:off x="366655" y="64503"/>
            <a:ext cx="7975239" cy="815608"/>
          </a:xfrm>
          <a:prstGeom prst="rect">
            <a:avLst/>
          </a:prstGeom>
          <a:noFill/>
        </p:spPr>
        <p:txBody>
          <a:bodyPr wrap="square" rtlCol="0">
            <a:spAutoFit/>
          </a:bodyPr>
          <a:lstStyle/>
          <a:p>
            <a:r>
              <a:rPr lang="fr-FR" sz="2000" b="1" dirty="0">
                <a:solidFill>
                  <a:srgbClr val="00B050"/>
                </a:solidFill>
                <a:latin typeface="Arial" panose="020B0604020202020204" pitchFamily="34" charset="0"/>
                <a:cs typeface="Arial" panose="020B0604020202020204" pitchFamily="34" charset="0"/>
              </a:rPr>
              <a:t>Evolution des thématiques d’intervention selon les années  </a:t>
            </a:r>
          </a:p>
          <a:p>
            <a:endParaRPr lang="fr-FR" sz="1100" b="1" dirty="0"/>
          </a:p>
          <a:p>
            <a:r>
              <a:rPr lang="fr-FR" sz="1600" dirty="0"/>
              <a:t>(Projets mis en œuvre par les membres du GI/IFS de 2010 à 2020)</a:t>
            </a:r>
          </a:p>
        </p:txBody>
      </p:sp>
    </p:spTree>
    <p:extLst>
      <p:ext uri="{BB962C8B-B14F-4D97-AF65-F5344CB8AC3E}">
        <p14:creationId xmlns:p14="http://schemas.microsoft.com/office/powerpoint/2010/main" val="1000546669"/>
      </p:ext>
    </p:extLst>
  </p:cSld>
  <p:clrMapOvr>
    <a:masterClrMapping/>
  </p:clrMapOvr>
</p:sld>
</file>

<file path=ppt/theme/theme1.xml><?xml version="1.0" encoding="utf-8"?>
<a:theme xmlns:a="http://schemas.openxmlformats.org/drawingml/2006/main" name="PPT_template_G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PPT_template_Gi</Template>
  <TotalTime>2020</TotalTime>
  <Words>896</Words>
  <Application>Microsoft Office PowerPoint</Application>
  <PresentationFormat>Affichage à l'écran (4:3)</PresentationFormat>
  <Paragraphs>93</Paragraphs>
  <Slides>12</Slides>
  <Notes>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12</vt:i4>
      </vt:variant>
    </vt:vector>
  </HeadingPairs>
  <TitlesOfParts>
    <vt:vector size="20" baseType="lpstr">
      <vt:lpstr>Arial</vt:lpstr>
      <vt:lpstr>Arial Rounded MT Bold</vt:lpstr>
      <vt:lpstr>Bookman Old Style</vt:lpstr>
      <vt:lpstr>Calibri</vt:lpstr>
      <vt:lpstr>Calibri Light</vt:lpstr>
      <vt:lpstr>Wingdings</vt:lpstr>
      <vt:lpstr>PPT_template_Gi</vt:lpstr>
      <vt:lpstr>Thème Office</vt:lpstr>
      <vt:lpstr>Initiative Fleuve Senegal</vt:lpstr>
      <vt:lpstr>Objectif de l’initiative Fleuve Sénégal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Carte des partenaires financiers des programmes recensés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Traverses N°50</dc:title>
  <dc:creator>gwenaelle de jacquelot</dc:creator>
  <cp:lastModifiedBy>gwenaelle de jacquelot</cp:lastModifiedBy>
  <cp:revision>168</cp:revision>
  <dcterms:created xsi:type="dcterms:W3CDTF">2021-03-22T14:49:49Z</dcterms:created>
  <dcterms:modified xsi:type="dcterms:W3CDTF">2021-05-27T08:59:51Z</dcterms:modified>
</cp:coreProperties>
</file>